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03" r:id="rId2"/>
    <p:sldId id="292" r:id="rId3"/>
    <p:sldId id="295" r:id="rId4"/>
    <p:sldId id="297" r:id="rId5"/>
    <p:sldId id="298" r:id="rId6"/>
    <p:sldId id="271" r:id="rId7"/>
    <p:sldId id="302" r:id="rId8"/>
    <p:sldId id="306" r:id="rId9"/>
    <p:sldId id="258" r:id="rId10"/>
    <p:sldId id="307" r:id="rId11"/>
    <p:sldId id="308" r:id="rId12"/>
    <p:sldId id="283" r:id="rId13"/>
    <p:sldId id="284" r:id="rId14"/>
    <p:sldId id="285" r:id="rId15"/>
    <p:sldId id="286" r:id="rId16"/>
    <p:sldId id="287" r:id="rId17"/>
    <p:sldId id="282" r:id="rId18"/>
    <p:sldId id="289" r:id="rId19"/>
    <p:sldId id="290" r:id="rId20"/>
    <p:sldId id="291" r:id="rId21"/>
    <p:sldId id="279" r:id="rId22"/>
    <p:sldId id="261" r:id="rId23"/>
    <p:sldId id="262" r:id="rId24"/>
    <p:sldId id="293" r:id="rId25"/>
    <p:sldId id="260" r:id="rId26"/>
    <p:sldId id="264" r:id="rId27"/>
    <p:sldId id="265" r:id="rId28"/>
    <p:sldId id="266" r:id="rId29"/>
    <p:sldId id="304" r:id="rId30"/>
    <p:sldId id="305" r:id="rId31"/>
    <p:sldId id="267" r:id="rId32"/>
    <p:sldId id="281" r:id="rId33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530" y="-9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AE473-F73F-44B5-BBD4-1030EDEAF5D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B61A2-8625-4F05-A87E-B6C18613E7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C45B6-E49D-42D2-B519-D3B3574F35DF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87D07-345D-4415-8566-98F6BFC6D9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7D07-345D-4415-8566-98F6BFC6D93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0A13BA-B9E5-4BB9-A057-7839A23C458A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762009-3D17-40DE-9642-7F0AC355AAC0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18A15A-4593-4D2D-A59E-3FE62E585A46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D8D9DF-132F-449E-A73C-76F30251D121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4A7CD0-1DA8-44CB-898C-5CD925B8B1F6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AF69-274B-4E9E-B1FD-10F9B8258403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n.alekhina\Desktop\Слайд заголов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B238-AC88-4BB3-8444-A3F506AD8206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6042-9FDE-438A-8AF2-A65194734408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335393-53C8-4E2D-8129-8B5EAC5629A5}" type="datetime1">
              <a:rPr lang="ru-RU" smtClean="0"/>
              <a:pPr>
                <a:defRPr/>
              </a:pPr>
              <a:t>05.12.2022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B270A-BAA5-4465-944C-219AD7E93BE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D1F8-828F-4553-A98C-2B8E01A7607F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022D-2148-41D5-AB5B-BD93E8BFEBDE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7645-BBA5-428E-A92A-CC77F9BED0D4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E77C-1472-437E-874D-E24F43DEB5AF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0517-97A1-4244-9529-ABA8040045C8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4E6D-2032-494F-8DF5-0A138E34E2CB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7540-A1EF-4B41-889E-D9392F161782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A31B-81CC-40B7-9316-7819E8AC6214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54792-281C-4762-B87A-62E27BB79DD6}" type="datetime1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ipe dir="r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7.gif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1203598"/>
            <a:ext cx="5976664" cy="1512168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Анализ подготовки и проведения военно-спортивной игры как формы военно-патриотического воспитания: организационно-методические основы и рекомендации </a:t>
            </a:r>
            <a:br>
              <a:rPr lang="ru-RU" sz="1600" b="1" dirty="0" smtClean="0"/>
            </a:br>
            <a:r>
              <a:rPr lang="ru-RU" sz="1600" b="1" dirty="0" smtClean="0"/>
              <a:t>(на примере ВСИ «Победа» и «Зарница Поволжья»)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075806"/>
            <a:ext cx="5608712" cy="13144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Выступление эксперта </a:t>
            </a:r>
            <a:endParaRPr lang="en-US" sz="14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Департамента военно-патриотического воспитания </a:t>
            </a:r>
            <a:endParaRPr lang="en-US" sz="14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по патриотическому (военно-патриотическому) воспитанию </a:t>
            </a:r>
            <a:endParaRPr lang="en-US" sz="14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Лутовинова</a:t>
            </a:r>
            <a:r>
              <a:rPr lang="ru-RU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В.И. </a:t>
            </a:r>
            <a:endParaRPr lang="ru-RU" sz="14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 31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98525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Учебно-методическое обеспечение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Рисунок 4" descr="IMG_20221020_0001.tif"/>
          <p:cNvPicPr>
            <a:picLocks noChangeAspect="1"/>
          </p:cNvPicPr>
          <p:nvPr/>
        </p:nvPicPr>
        <p:blipFill>
          <a:blip r:embed="rId3" cstate="print"/>
          <a:srcRect l="1922" t="1400" r="23111" b="19200"/>
          <a:stretch>
            <a:fillRect/>
          </a:stretch>
        </p:blipFill>
        <p:spPr>
          <a:xfrm>
            <a:off x="1259632" y="843558"/>
            <a:ext cx="2808312" cy="4083918"/>
          </a:xfrm>
          <a:prstGeom prst="rect">
            <a:avLst/>
          </a:prstGeom>
        </p:spPr>
      </p:pic>
      <p:pic>
        <p:nvPicPr>
          <p:cNvPr id="6" name="Рисунок 5" descr="IMG_20221020_0002.tif"/>
          <p:cNvPicPr>
            <a:picLocks noChangeAspect="1"/>
          </p:cNvPicPr>
          <p:nvPr/>
        </p:nvPicPr>
        <p:blipFill>
          <a:blip r:embed="rId4" cstate="print"/>
          <a:srcRect l="25011" t="5201" r="3866" b="20600"/>
          <a:stretch>
            <a:fillRect/>
          </a:stretch>
        </p:blipFill>
        <p:spPr>
          <a:xfrm>
            <a:off x="4932040" y="843558"/>
            <a:ext cx="2880320" cy="41258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987574"/>
            <a:ext cx="8280920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/>
            <a:r>
              <a:rPr lang="ru-RU" sz="1400" dirty="0" smtClean="0"/>
              <a:t>Значительной модернизации учебно-материальной (технической, спортивной) базы, ее пополнения в целях обеспечения полной укомплектованности школ, клубов, секций, команд, кружков и т.п., особенно с учетом возрастания их общего количества во всех образовательных организациях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2319722"/>
            <a:ext cx="8280920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/>
            <a:r>
              <a:rPr lang="ru-RU" sz="1400" dirty="0" smtClean="0"/>
              <a:t>Соответствующего повышения качественного уровня методического обеспечения деятельности военно-учебных и спортивно-ориентированных образовательных организаций, повышения квалификации методистов, специалистов, преподавателей, тренеров, инструкторов и других категорий, представляющих учебно-методические кадры в сфере подготовки граждан к защите Отечества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3723878"/>
            <a:ext cx="8280920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/>
            <a:r>
              <a:rPr lang="ru-RU" sz="1400" dirty="0" smtClean="0"/>
              <a:t>Овладения новыми специальными методиками и технологиями, особенно информационными, в целях повышения качества учебного процесса и мероприятий, проводимых вне его, повышения педагогического мастерства учебно-методических кадров  в связи со значительным возрастанием их воспитательных функций, особенно в работе с детьми и «трудными» подростками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98525"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Совершенствование базовых направлений в рамках новой интегрированной модели </a:t>
            </a:r>
          </a:p>
          <a:p>
            <a:pPr marL="898525"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образовательной деятельности по подготовке к  защите Отечества и военной службе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11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E:\Дет и юн движен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4" y="1275607"/>
            <a:ext cx="9140936" cy="153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31876" y="1121217"/>
            <a:ext cx="157429" cy="3556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lIns="77921" tIns="38961" rIns="77921" bIns="38961" anchor="ctr">
            <a:spAutoFit/>
          </a:bodyPr>
          <a:lstStyle/>
          <a:p>
            <a:pPr eaLnBrk="0" hangingPunct="0"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2295" name="Прямоугольник 2"/>
          <p:cNvSpPr>
            <a:spLocks noChangeArrowheads="1"/>
          </p:cNvSpPr>
          <p:nvPr/>
        </p:nvSpPr>
        <p:spPr bwMode="auto">
          <a:xfrm>
            <a:off x="145143" y="909471"/>
            <a:ext cx="8908143" cy="29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indent="307754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Цель :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патриотическое (военно-патриотическое) воспитание детей и подростков, подготовка их к военной службе</a:t>
            </a:r>
          </a:p>
        </p:txBody>
      </p:sp>
      <p:sp>
        <p:nvSpPr>
          <p:cNvPr id="12296" name="Прямоугольник 3"/>
          <p:cNvSpPr>
            <a:spLocks noChangeArrowheads="1"/>
          </p:cNvSpPr>
          <p:nvPr/>
        </p:nvSpPr>
        <p:spPr bwMode="auto">
          <a:xfrm>
            <a:off x="119063" y="2842192"/>
            <a:ext cx="8905875" cy="223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indent="307754"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Задачи: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формирование чувства ответственности, гражданского долга и духовного единства;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воспитание готовности выполнению обязанностей по защите Отечества;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формирование у молодежи позитивного отношения к службе в Вооруженных Силах Российской Федерации;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пропаганда и популяризация среди молодежи здорового образа жизни;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проверка уровня знаний, умений и навыков по основам безопасности жизнедеятельности человека, основам военной службы (начальной военной подготовке);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обмен опытом по военно-патриотическому воспитанию молодежи в субъектах Российской Федерации;</a:t>
            </a:r>
          </a:p>
          <a:p>
            <a:pPr indent="307754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популяризация деятельности патриотических, военно-спортивных клубов и общественных организаций, углубленное изучение молодежью истории Отечества, истории Вооруженных Сил Российской Федерации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Цели и задачи юнармейских военно-спортивных игр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12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608" y="2733335"/>
            <a:ext cx="9102045" cy="1891393"/>
          </a:xfrm>
          <a:prstGeom prst="rect">
            <a:avLst/>
          </a:prstGeom>
          <a:solidFill>
            <a:schemeClr val="tx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1" tIns="38961" rIns="77921" bIns="38961"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17" name="Freeform 3"/>
          <p:cNvSpPr>
            <a:spLocks/>
          </p:cNvSpPr>
          <p:nvPr/>
        </p:nvSpPr>
        <p:spPr bwMode="ltGray">
          <a:xfrm>
            <a:off x="2342697" y="1864179"/>
            <a:ext cx="1754188" cy="1032442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5F5F5F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3318" name="Freeform 4"/>
          <p:cNvSpPr>
            <a:spLocks/>
          </p:cNvSpPr>
          <p:nvPr/>
        </p:nvSpPr>
        <p:spPr bwMode="ltGray">
          <a:xfrm>
            <a:off x="4115027" y="1815704"/>
            <a:ext cx="337911" cy="1171915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5F5F5F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3319" name="Freeform 5"/>
          <p:cNvSpPr>
            <a:spLocks/>
          </p:cNvSpPr>
          <p:nvPr/>
        </p:nvSpPr>
        <p:spPr bwMode="ltGray">
          <a:xfrm flipH="1">
            <a:off x="4483554" y="1864179"/>
            <a:ext cx="1754188" cy="1032442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5F5F5F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2152" y="965257"/>
            <a:ext cx="3080884" cy="847895"/>
            <a:chOff x="4320" y="1152"/>
            <a:chExt cx="414" cy="402"/>
          </a:xfrm>
        </p:grpSpPr>
        <p:sp>
          <p:nvSpPr>
            <p:cNvPr id="23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gray">
            <a:xfrm>
              <a:off x="4331" y="1173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308804" y="965257"/>
            <a:ext cx="2287134" cy="847895"/>
            <a:chOff x="4320" y="1152"/>
            <a:chExt cx="414" cy="402"/>
          </a:xfrm>
        </p:grpSpPr>
        <p:sp>
          <p:nvSpPr>
            <p:cNvPr id="27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gray">
            <a:xfrm>
              <a:off x="4334" y="1174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701393" y="951650"/>
            <a:ext cx="3323545" cy="917631"/>
            <a:chOff x="4320" y="1152"/>
            <a:chExt cx="414" cy="402"/>
          </a:xfrm>
        </p:grpSpPr>
        <p:sp>
          <p:nvSpPr>
            <p:cNvPr id="30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gray">
            <a:xfrm>
              <a:off x="4329" y="1164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13329" name="AutoShape 19"/>
          <p:cNvSpPr>
            <a:spLocks noChangeArrowheads="1"/>
          </p:cNvSpPr>
          <p:nvPr/>
        </p:nvSpPr>
        <p:spPr bwMode="ltGray">
          <a:xfrm>
            <a:off x="2638851" y="3107576"/>
            <a:ext cx="5988077" cy="12429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pic>
        <p:nvPicPr>
          <p:cNvPr id="13330" name="Picture 21" descr="YG_circl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8884" y="2792866"/>
            <a:ext cx="2090259" cy="193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Box 2"/>
          <p:cNvSpPr txBox="1">
            <a:spLocks noChangeArrowheads="1"/>
          </p:cNvSpPr>
          <p:nvPr/>
        </p:nvSpPr>
        <p:spPr bwMode="auto">
          <a:xfrm>
            <a:off x="251732" y="1094525"/>
            <a:ext cx="2967491" cy="47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/>
            <a:r>
              <a:rPr lang="ru-RU" sz="1300" b="1" dirty="0">
                <a:latin typeface="Arial Narrow" pitchFamily="34" charset="0"/>
              </a:rPr>
              <a:t>Возраст участников на момент проведения Финала от 14 до 17 лет</a:t>
            </a:r>
            <a:endParaRPr lang="ru-RU" sz="1300" b="1" dirty="0"/>
          </a:p>
        </p:txBody>
      </p:sp>
      <p:sp>
        <p:nvSpPr>
          <p:cNvPr id="13325" name="TextBox 3"/>
          <p:cNvSpPr txBox="1">
            <a:spLocks noChangeArrowheads="1"/>
          </p:cNvSpPr>
          <p:nvPr/>
        </p:nvSpPr>
        <p:spPr bwMode="auto">
          <a:xfrm>
            <a:off x="3338286" y="1113235"/>
            <a:ext cx="2164670" cy="47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/>
            <a:r>
              <a:rPr lang="ru-RU" sz="1300" b="1" dirty="0">
                <a:latin typeface="Arial Narrow" pitchFamily="34" charset="0"/>
              </a:rPr>
              <a:t>Команды – победители регионального этапа</a:t>
            </a:r>
            <a:endParaRPr lang="ru-RU" sz="1300" b="1" dirty="0"/>
          </a:p>
        </p:txBody>
      </p:sp>
      <p:sp>
        <p:nvSpPr>
          <p:cNvPr id="13326" name="TextBox 4"/>
          <p:cNvSpPr txBox="1">
            <a:spLocks noChangeArrowheads="1"/>
          </p:cNvSpPr>
          <p:nvPr/>
        </p:nvSpPr>
        <p:spPr bwMode="auto">
          <a:xfrm>
            <a:off x="5803447" y="1005228"/>
            <a:ext cx="3055938" cy="67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/>
            <a:r>
              <a:rPr lang="ru-RU" sz="1300" b="1" dirty="0">
                <a:latin typeface="Arial Narrow" pitchFamily="34" charset="0"/>
              </a:rPr>
              <a:t>Количественный состав команды  -10 участников (8 юношей и </a:t>
            </a:r>
            <a:r>
              <a:rPr lang="ru-RU" sz="1300" b="1" dirty="0" smtClean="0">
                <a:latin typeface="Arial Narrow" pitchFamily="34" charset="0"/>
              </a:rPr>
              <a:t>2 </a:t>
            </a:r>
            <a:r>
              <a:rPr lang="ru-RU" sz="1300" b="1" dirty="0">
                <a:latin typeface="Arial Narrow" pitchFamily="34" charset="0"/>
              </a:rPr>
              <a:t>девушки) </a:t>
            </a:r>
            <a:r>
              <a:rPr lang="ru-RU" sz="1300" b="1" dirty="0" smtClean="0">
                <a:latin typeface="Arial Narrow" pitchFamily="34" charset="0"/>
              </a:rPr>
              <a:t>                  и </a:t>
            </a:r>
            <a:r>
              <a:rPr lang="ru-RU" sz="1300" b="1" dirty="0">
                <a:latin typeface="Arial Narrow" pitchFamily="34" charset="0"/>
              </a:rPr>
              <a:t>не более 2-х педагогов-инструкторов</a:t>
            </a:r>
            <a:endParaRPr lang="ru-RU" sz="1300" b="1" dirty="0"/>
          </a:p>
        </p:txBody>
      </p:sp>
      <p:sp>
        <p:nvSpPr>
          <p:cNvPr id="13327" name="TextBox 6"/>
          <p:cNvSpPr txBox="1">
            <a:spLocks noChangeArrowheads="1"/>
          </p:cNvSpPr>
          <p:nvPr/>
        </p:nvSpPr>
        <p:spPr bwMode="auto">
          <a:xfrm>
            <a:off x="3203848" y="3291830"/>
            <a:ext cx="5118554" cy="87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Arial Narrow" pitchFamily="34" charset="0"/>
              </a:rPr>
              <a:t>Список участников и количественный состав региональных делегаций, принимающих участие в финале Игры, утверждается Исполнительной дирекцией на основании представленных субъектами Российской Федерации заявок </a:t>
            </a:r>
            <a:r>
              <a:rPr lang="ru-RU" sz="1300" b="1" dirty="0">
                <a:solidFill>
                  <a:srgbClr val="002060"/>
                </a:solidFill>
                <a:latin typeface="Arial Narrow" pitchFamily="34" charset="0"/>
              </a:rPr>
              <a:t>не позднее, чем </a:t>
            </a:r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</a:rPr>
              <a:t>за </a:t>
            </a:r>
            <a:r>
              <a:rPr lang="ru-RU" sz="1300" b="1" dirty="0">
                <a:solidFill>
                  <a:srgbClr val="002060"/>
                </a:solidFill>
                <a:latin typeface="Arial Narrow" pitchFamily="34" charset="0"/>
              </a:rPr>
              <a:t>15 дней до начала финала</a:t>
            </a:r>
          </a:p>
        </p:txBody>
      </p:sp>
      <p:sp>
        <p:nvSpPr>
          <p:cNvPr id="13328" name="TextBox 7"/>
          <p:cNvSpPr txBox="1">
            <a:spLocks noChangeArrowheads="1"/>
          </p:cNvSpPr>
          <p:nvPr/>
        </p:nvSpPr>
        <p:spPr bwMode="auto">
          <a:xfrm>
            <a:off x="1383393" y="3343105"/>
            <a:ext cx="1661206" cy="44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ФИНАЛ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Требования к участию в Игре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6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13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179512" y="915566"/>
            <a:ext cx="8840107" cy="115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Организаторы Игры :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Министерство образования и науки Российской Федерации,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Министерство обороны Российской Федерации,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Общероссийская общественная организация «Российский Союз Молодежи»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Всероссийское детско-юношеское военно-патриотическое общественное движения «ЮНАРМИЯ»</a:t>
            </a: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184831" y="3685835"/>
            <a:ext cx="8774339" cy="13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just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Партнёры Игры :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Федеральное государственное бюджетное учреждение «Российский центр гражданского и патриотического воспитания детей и молодежи»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Общероссийская общественно-государственная организация ДОСААФ России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Общественно-государственная детско-юношеская организация «Российское движение школьников»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Общероссийская общественная организация ветеранов Вооруженных Сил Российской Федерации</a:t>
            </a:r>
          </a:p>
        </p:txBody>
      </p:sp>
      <p:pic>
        <p:nvPicPr>
          <p:cNvPr id="14343" name="Picture 36" descr="C:\Documents and Settings\user\Мои документы\Олег\Дизайн\Слайды\юнармия\USH_5310.JPG"/>
          <p:cNvPicPr>
            <a:picLocks noChangeAspect="1" noChangeArrowheads="1"/>
          </p:cNvPicPr>
          <p:nvPr/>
        </p:nvPicPr>
        <p:blipFill>
          <a:blip r:embed="rId2" cstate="print"/>
          <a:srcRect t="32101" r="7945" b="11932"/>
          <a:stretch>
            <a:fillRect/>
          </a:stretch>
        </p:blipFill>
        <p:spPr bwMode="auto">
          <a:xfrm>
            <a:off x="21545" y="2142353"/>
            <a:ext cx="4188732" cy="14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277" y="2139702"/>
            <a:ext cx="2549071" cy="145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4" descr="C:\Documents and Settings\user\Мои документы\Олег\Дизайн\ФОТО ВСЕ\ЮНАРМИЯ\1 Слет\ЮНАРМИЯ фото\USH_5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1938" y="2140602"/>
            <a:ext cx="2546804" cy="14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олилиния 10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Организаторы и партнеры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Всероссийской юнармейской военно-спортивной игры «Победа»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14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" descr="E:\гто и спорт\9.jpg"/>
          <p:cNvPicPr>
            <a:picLocks noChangeAspect="1" noChangeArrowheads="1"/>
          </p:cNvPicPr>
          <p:nvPr/>
        </p:nvPicPr>
        <p:blipFill>
          <a:blip r:embed="rId2" cstate="print"/>
          <a:srcRect l="5847" t="4478" b="6306"/>
          <a:stretch>
            <a:fillRect/>
          </a:stretch>
        </p:blipFill>
        <p:spPr bwMode="auto">
          <a:xfrm>
            <a:off x="1360" y="3327798"/>
            <a:ext cx="9142640" cy="118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3"/>
          <p:cNvSpPr>
            <a:spLocks noChangeArrowheads="1"/>
          </p:cNvSpPr>
          <p:nvPr/>
        </p:nvSpPr>
        <p:spPr bwMode="hidden">
          <a:xfrm>
            <a:off x="1003527" y="951650"/>
            <a:ext cx="7955643" cy="61402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>
                  <a:alpha val="60001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hidden">
          <a:xfrm>
            <a:off x="1009197" y="1592887"/>
            <a:ext cx="7949974" cy="52047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>
                  <a:alpha val="60001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hidden">
          <a:xfrm>
            <a:off x="1009197" y="2273244"/>
            <a:ext cx="7949974" cy="827484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>
                  <a:alpha val="60001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gray">
          <a:xfrm flipH="1">
            <a:off x="783545" y="3110083"/>
            <a:ext cx="2594429" cy="2551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gray">
          <a:xfrm flipH="1">
            <a:off x="783546" y="2271543"/>
            <a:ext cx="3035526" cy="2551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gray">
          <a:xfrm flipH="1">
            <a:off x="783545" y="1595438"/>
            <a:ext cx="3476625" cy="2552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gray">
          <a:xfrm flipH="1">
            <a:off x="783545" y="951650"/>
            <a:ext cx="3863294" cy="1701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gray">
          <a:xfrm>
            <a:off x="1003527" y="953350"/>
            <a:ext cx="2268" cy="881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gray">
          <a:xfrm>
            <a:off x="1003527" y="1646464"/>
            <a:ext cx="2268" cy="8538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74" name="Line 16"/>
          <p:cNvSpPr>
            <a:spLocks noChangeShapeType="1"/>
          </p:cNvSpPr>
          <p:nvPr/>
        </p:nvSpPr>
        <p:spPr bwMode="gray">
          <a:xfrm>
            <a:off x="1003527" y="2277496"/>
            <a:ext cx="2268" cy="8538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77921" tIns="38961" rIns="77921" bIns="38961" anchor="ctr"/>
          <a:lstStyle/>
          <a:p>
            <a:endParaRPr lang="ru-RU"/>
          </a:p>
        </p:txBody>
      </p:sp>
      <p:sp>
        <p:nvSpPr>
          <p:cNvPr id="15375" name="Text Box 18"/>
          <p:cNvSpPr txBox="1">
            <a:spLocks noChangeArrowheads="1"/>
          </p:cNvSpPr>
          <p:nvPr/>
        </p:nvSpPr>
        <p:spPr bwMode="auto">
          <a:xfrm>
            <a:off x="1009197" y="1131590"/>
            <a:ext cx="1882195" cy="26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7921" tIns="38961" rIns="77921" bIns="38961">
            <a:spAutoFit/>
          </a:bodyPr>
          <a:lstStyle/>
          <a:p>
            <a:pPr eaLnBrk="0" hangingPunct="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Июль-август текущего года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376" name="Text Box 19"/>
          <p:cNvSpPr txBox="1">
            <a:spLocks noChangeArrowheads="1"/>
          </p:cNvSpPr>
          <p:nvPr/>
        </p:nvSpPr>
        <p:spPr bwMode="auto">
          <a:xfrm>
            <a:off x="1009197" y="1762125"/>
            <a:ext cx="1726704" cy="26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7921" tIns="38961" rIns="77921" bIns="38961">
            <a:spAutoFit/>
          </a:bodyPr>
          <a:lstStyle/>
          <a:p>
            <a:pPr eaLnBrk="0" hangingPunct="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До 1 июля текущего года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377" name="Text Box 20"/>
          <p:cNvSpPr txBox="1">
            <a:spLocks noChangeArrowheads="1"/>
          </p:cNvSpPr>
          <p:nvPr/>
        </p:nvSpPr>
        <p:spPr bwMode="auto">
          <a:xfrm>
            <a:off x="1009196" y="2497762"/>
            <a:ext cx="1625715" cy="26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7921" tIns="38961" rIns="77921" bIns="38961">
            <a:spAutoFit/>
          </a:bodyPr>
          <a:lstStyle/>
          <a:p>
            <a:pPr eaLnBrk="0" hangingPunct="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До 1 мая текущего года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339752" y="789214"/>
            <a:ext cx="4333875" cy="2422922"/>
            <a:chOff x="2347" y="1589"/>
            <a:chExt cx="1975" cy="1567"/>
          </a:xfrm>
        </p:grpSpPr>
        <p:sp>
          <p:nvSpPr>
            <p:cNvPr id="57" name="Freeform 30"/>
            <p:cNvSpPr>
              <a:spLocks/>
            </p:cNvSpPr>
            <p:nvPr/>
          </p:nvSpPr>
          <p:spPr bwMode="gray">
            <a:xfrm>
              <a:off x="2347" y="2908"/>
              <a:ext cx="1975" cy="248"/>
            </a:xfrm>
            <a:custGeom>
              <a:avLst/>
              <a:gdLst/>
              <a:ahLst/>
              <a:cxnLst>
                <a:cxn ang="0">
                  <a:pos x="0" y="343"/>
                </a:cxn>
                <a:cxn ang="0">
                  <a:pos x="2684" y="343"/>
                </a:cxn>
                <a:cxn ang="0">
                  <a:pos x="2963" y="0"/>
                </a:cxn>
                <a:cxn ang="0">
                  <a:pos x="531" y="1"/>
                </a:cxn>
                <a:cxn ang="0">
                  <a:pos x="0" y="343"/>
                </a:cxn>
              </a:cxnLst>
              <a:rect l="0" t="0" r="r" b="b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4314"/>
                    <a:invGamma/>
                  </a:schemeClr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Freeform 32"/>
            <p:cNvSpPr>
              <a:spLocks/>
            </p:cNvSpPr>
            <p:nvPr/>
          </p:nvSpPr>
          <p:spPr bwMode="gray">
            <a:xfrm>
              <a:off x="3838" y="2472"/>
              <a:ext cx="437" cy="613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387" y="848"/>
                </a:cxn>
                <a:cxn ang="0">
                  <a:pos x="654" y="531"/>
                </a:cxn>
                <a:cxn ang="0">
                  <a:pos x="188" y="0"/>
                </a:cxn>
                <a:cxn ang="0">
                  <a:pos x="0" y="230"/>
                </a:cxn>
              </a:cxnLst>
              <a:rect l="0" t="0" r="r" b="b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72941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gray">
            <a:xfrm>
              <a:off x="2644" y="2472"/>
              <a:ext cx="1318" cy="166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1791" y="228"/>
                </a:cxn>
                <a:cxn ang="0">
                  <a:pos x="1979" y="0"/>
                </a:cxn>
                <a:cxn ang="0">
                  <a:pos x="500" y="0"/>
                </a:cxn>
                <a:cxn ang="0">
                  <a:pos x="0" y="228"/>
                </a:cxn>
              </a:cxnLst>
              <a:rect l="0" t="0" r="r" b="b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7451"/>
                    <a:invGamma/>
                  </a:schemeClr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gray">
            <a:xfrm>
              <a:off x="2390" y="2637"/>
              <a:ext cx="1707" cy="447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2560" y="620"/>
                </a:cxn>
                <a:cxn ang="0">
                  <a:pos x="2172" y="0"/>
                </a:cxn>
                <a:cxn ang="0">
                  <a:pos x="382" y="0"/>
                </a:cxn>
                <a:cxn ang="0">
                  <a:pos x="0" y="620"/>
                </a:cxn>
              </a:cxnLst>
              <a:rect l="0" t="0" r="r" b="b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47451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gray">
            <a:xfrm>
              <a:off x="3540" y="2030"/>
              <a:ext cx="376" cy="533"/>
            </a:xfrm>
            <a:custGeom>
              <a:avLst/>
              <a:gdLst/>
              <a:ahLst/>
              <a:cxnLst>
                <a:cxn ang="0">
                  <a:pos x="385" y="737"/>
                </a:cxn>
                <a:cxn ang="0">
                  <a:pos x="563" y="527"/>
                </a:cxn>
                <a:cxn ang="0">
                  <a:pos x="97" y="0"/>
                </a:cxn>
                <a:cxn ang="0">
                  <a:pos x="0" y="111"/>
                </a:cxn>
                <a:cxn ang="0">
                  <a:pos x="385" y="737"/>
                </a:cxn>
              </a:cxnLst>
              <a:rect l="0" t="0" r="r" b="b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Freeform 36"/>
            <p:cNvSpPr>
              <a:spLocks/>
            </p:cNvSpPr>
            <p:nvPr/>
          </p:nvSpPr>
          <p:spPr bwMode="gray">
            <a:xfrm>
              <a:off x="2946" y="2030"/>
              <a:ext cx="658" cy="79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889" y="109"/>
                </a:cxn>
                <a:cxn ang="0">
                  <a:pos x="986" y="0"/>
                </a:cxn>
                <a:cxn ang="0">
                  <a:pos x="308" y="0"/>
                </a:cxn>
                <a:cxn ang="0">
                  <a:pos x="0" y="109"/>
                </a:cxn>
              </a:cxnLst>
              <a:rect l="0" t="0" r="r" b="b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0980"/>
                    <a:invGamma/>
                  </a:schemeClr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Freeform 37"/>
            <p:cNvSpPr>
              <a:spLocks/>
            </p:cNvSpPr>
            <p:nvPr/>
          </p:nvSpPr>
          <p:spPr bwMode="gray">
            <a:xfrm>
              <a:off x="2687" y="2109"/>
              <a:ext cx="1111" cy="454"/>
            </a:xfrm>
            <a:custGeom>
              <a:avLst/>
              <a:gdLst/>
              <a:ahLst/>
              <a:cxnLst>
                <a:cxn ang="0">
                  <a:pos x="0" y="628"/>
                </a:cxn>
                <a:cxn ang="0">
                  <a:pos x="1668" y="628"/>
                </a:cxn>
                <a:cxn ang="0">
                  <a:pos x="1281" y="0"/>
                </a:cxn>
                <a:cxn ang="0">
                  <a:pos x="388" y="0"/>
                </a:cxn>
                <a:cxn ang="0">
                  <a:pos x="0" y="628"/>
                </a:cxn>
              </a:cxnLst>
              <a:rect l="0" t="0" r="r" b="b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tint val="5019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Freeform 38"/>
            <p:cNvSpPr>
              <a:spLocks/>
            </p:cNvSpPr>
            <p:nvPr/>
          </p:nvSpPr>
          <p:spPr bwMode="gray">
            <a:xfrm>
              <a:off x="3240" y="1589"/>
              <a:ext cx="318" cy="451"/>
            </a:xfrm>
            <a:custGeom>
              <a:avLst/>
              <a:gdLst/>
              <a:ahLst/>
              <a:cxnLst>
                <a:cxn ang="0">
                  <a:pos x="387" y="624"/>
                </a:cxn>
                <a:cxn ang="0">
                  <a:pos x="476" y="527"/>
                </a:cxn>
                <a:cxn ang="0">
                  <a:pos x="0" y="0"/>
                </a:cxn>
                <a:cxn ang="0">
                  <a:pos x="387" y="624"/>
                </a:cxn>
              </a:cxnLst>
              <a:rect l="0" t="0" r="r" b="b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Freeform 39"/>
            <p:cNvSpPr>
              <a:spLocks/>
            </p:cNvSpPr>
            <p:nvPr/>
          </p:nvSpPr>
          <p:spPr bwMode="gray">
            <a:xfrm>
              <a:off x="2982" y="1589"/>
              <a:ext cx="516" cy="451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772" y="624"/>
                </a:cxn>
                <a:cxn ang="0">
                  <a:pos x="387" y="0"/>
                </a:cxn>
                <a:cxn ang="0">
                  <a:pos x="0" y="624"/>
                </a:cxn>
              </a:cxnLst>
              <a:rect l="0" t="0" r="r" b="b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38039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 cap="rnd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3331" name="Text Box 40"/>
          <p:cNvSpPr txBox="1">
            <a:spLocks noChangeArrowheads="1"/>
          </p:cNvSpPr>
          <p:nvPr/>
        </p:nvSpPr>
        <p:spPr bwMode="gray">
          <a:xfrm>
            <a:off x="3851920" y="1140884"/>
            <a:ext cx="942295" cy="27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Финал</a:t>
            </a:r>
            <a:endParaRPr lang="en-US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332" name="Text Box 41"/>
          <p:cNvSpPr txBox="1">
            <a:spLocks noChangeArrowheads="1"/>
          </p:cNvSpPr>
          <p:nvPr/>
        </p:nvSpPr>
        <p:spPr bwMode="gray">
          <a:xfrm>
            <a:off x="3419872" y="1732918"/>
            <a:ext cx="1750786" cy="4787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Региональный</a:t>
            </a:r>
          </a:p>
          <a:p>
            <a:pPr algn="ctr" eaLnBrk="0" hangingPunct="0">
              <a:defRPr/>
            </a:pP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(отборочный) этап</a:t>
            </a:r>
            <a:endParaRPr lang="en-US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333" name="Text Box 42"/>
          <p:cNvSpPr txBox="1">
            <a:spLocks noChangeArrowheads="1"/>
          </p:cNvSpPr>
          <p:nvPr/>
        </p:nvSpPr>
        <p:spPr bwMode="gray">
          <a:xfrm>
            <a:off x="3347864" y="2653052"/>
            <a:ext cx="1949224" cy="27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Муниципальный этап</a:t>
            </a:r>
            <a:endParaRPr lang="en-US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382" name="TextBox 1"/>
          <p:cNvSpPr txBox="1">
            <a:spLocks noChangeArrowheads="1"/>
          </p:cNvSpPr>
          <p:nvPr/>
        </p:nvSpPr>
        <p:spPr bwMode="auto">
          <a:xfrm>
            <a:off x="6588224" y="2348083"/>
            <a:ext cx="2324554" cy="6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indent="153877"/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Проводится в муниципальных образованиях субъектов Российской Федерации</a:t>
            </a:r>
          </a:p>
        </p:txBody>
      </p:sp>
      <p:sp>
        <p:nvSpPr>
          <p:cNvPr id="13335" name="Прямоугольник 2"/>
          <p:cNvSpPr>
            <a:spLocks noChangeArrowheads="1"/>
          </p:cNvSpPr>
          <p:nvPr/>
        </p:nvSpPr>
        <p:spPr bwMode="auto">
          <a:xfrm>
            <a:off x="6120947" y="1654119"/>
            <a:ext cx="2771321" cy="44801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77921" tIns="38961" rIns="77921" bIns="38961">
            <a:spAutoFit/>
          </a:bodyPr>
          <a:lstStyle/>
          <a:p>
            <a:pPr indent="308439" algn="just">
              <a:defRPr/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Проводится в субъектах </a:t>
            </a:r>
          </a:p>
          <a:p>
            <a:pPr algn="just">
              <a:defRPr/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Российской Федерации</a:t>
            </a:r>
          </a:p>
        </p:txBody>
      </p:sp>
      <p:sp>
        <p:nvSpPr>
          <p:cNvPr id="15384" name="TextBox 6"/>
          <p:cNvSpPr txBox="1">
            <a:spLocks noChangeArrowheads="1"/>
          </p:cNvSpPr>
          <p:nvPr/>
        </p:nvSpPr>
        <p:spPr bwMode="auto">
          <a:xfrm>
            <a:off x="5436054" y="913380"/>
            <a:ext cx="3523116" cy="6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indent="307754" algn="just"/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Проводится в Военно-патриотическом парке культуры и отдыха Вооруженных Сил Российской Федерации «Патриот»</a:t>
            </a:r>
          </a:p>
        </p:txBody>
      </p:sp>
      <p:sp>
        <p:nvSpPr>
          <p:cNvPr id="15386" name="Прямоугольник 8"/>
          <p:cNvSpPr>
            <a:spLocks noChangeArrowheads="1"/>
          </p:cNvSpPr>
          <p:nvPr/>
        </p:nvSpPr>
        <p:spPr bwMode="auto">
          <a:xfrm>
            <a:off x="174626" y="4519272"/>
            <a:ext cx="9010196" cy="67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just"/>
            <a:r>
              <a:rPr lang="ru-RU" sz="1300" dirty="0">
                <a:latin typeface="Arial Narrow" pitchFamily="34" charset="0"/>
              </a:rPr>
              <a:t>      </a:t>
            </a:r>
            <a:r>
              <a:rPr lang="ru-RU" sz="1300" dirty="0">
                <a:solidFill>
                  <a:srgbClr val="8E1010"/>
                </a:solidFill>
                <a:latin typeface="Arial Narrow" pitchFamily="34" charset="0"/>
              </a:rPr>
              <a:t>Участниками Игры являются обучающиеся общеобразовательных организаций и профессиональных образовательных организаций, учреждений дополнительного образования, участники военно-патриотических клубов и юнармейского движения от в возрасте 14 до 17 лет, которым на момент проведения Игры не исполнилось 18 лет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Сроки и место проведения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Всероссийской юнармейской военно-спортивной игры «Победа»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6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15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65742" y="2136650"/>
            <a:ext cx="545291" cy="3556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77921" tIns="38961" rIns="77921" bIns="38961" anchor="ctr">
            <a:spAutoFit/>
          </a:bodyPr>
          <a:lstStyle/>
          <a:p>
            <a:pPr indent="384196"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119063" y="676105"/>
            <a:ext cx="8905875" cy="69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Руководство Игрой осуществляет Организационный комитет Игры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</a:rPr>
              <a:t>(формируется из представителей организаторов и партнеров Игры, а также органов государственной власти и общественных организаций, реализующих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</a:rPr>
              <a:t>проекты                           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</a:rPr>
              <a:t>и программы по военно-патриотическому воспитанию и участвующих в организации и проведении Игры)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19063" y="1330098"/>
            <a:ext cx="8640536" cy="130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Функция Исполнительной дирекции Игры возлагается на РСМ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Исполнительная дирекция Игры создается для оперативного решения вопросов организации и проведения Игры.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Исполнительная дирекция Игры осуществляет следующие функции: 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координация и контроль за организацией и проведением региональных этапов Игры;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организация и проведение финального этапа Игры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91" name="Picture 2" descr="E:\движения и клубы\10.jpg"/>
          <p:cNvPicPr>
            <a:picLocks noChangeAspect="1" noChangeArrowheads="1"/>
          </p:cNvPicPr>
          <p:nvPr/>
        </p:nvPicPr>
        <p:blipFill>
          <a:blip r:embed="rId2" cstate="print"/>
          <a:srcRect t="17256" r="2483" b="11592"/>
          <a:stretch>
            <a:fillRect/>
          </a:stretch>
        </p:blipFill>
        <p:spPr bwMode="auto">
          <a:xfrm>
            <a:off x="-11339" y="3773431"/>
            <a:ext cx="9181420" cy="129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16429" y="2346382"/>
          <a:ext cx="7244861" cy="440531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7244861"/>
              </a:tblGrid>
              <a:tr h="440531">
                <a:tc>
                  <a:txBody>
                    <a:bodyPr/>
                    <a:lstStyle/>
                    <a:p>
                      <a:pPr indent="342900" algn="ctr"/>
                      <a:r>
                        <a:rPr lang="ru-RU" sz="1200" dirty="0">
                          <a:effectLst/>
                        </a:rPr>
                        <a:t>Рекомендованные виды конкурсов и соревнований </a:t>
                      </a:r>
                      <a:endParaRPr lang="ru-RU" sz="1200" dirty="0" smtClean="0">
                        <a:effectLst/>
                      </a:endParaRPr>
                    </a:p>
                    <a:p>
                      <a:pPr indent="342900" algn="ctr"/>
                      <a:r>
                        <a:rPr lang="ru-RU" sz="1200" dirty="0" smtClean="0">
                          <a:effectLst/>
                        </a:rPr>
                        <a:t>для </a:t>
                      </a:r>
                      <a:r>
                        <a:rPr lang="ru-RU" sz="1200" dirty="0">
                          <a:effectLst/>
                        </a:rPr>
                        <a:t>организации регионального этапа</a:t>
                      </a:r>
                      <a:endParaRPr lang="ru-RU" sz="120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03" marR="63303" marT="0" marB="0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9063" y="2809025"/>
          <a:ext cx="4086957" cy="882252"/>
        </p:xfrm>
        <a:graphic>
          <a:graphicData uri="http://schemas.openxmlformats.org/drawingml/2006/table">
            <a:tbl>
              <a:tblPr firstRow="1" firstCol="1" bandRow="1" bandCol="1">
                <a:tableStyleId>{7DF18680-E054-41AD-8BC1-D1AEF772440D}</a:tableStyleId>
              </a:tblPr>
              <a:tblGrid>
                <a:gridCol w="4086957"/>
              </a:tblGrid>
              <a:tr h="220563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Конкурс «Ратные страницы истории Отечества»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12" marR="63312" marT="0" marB="0" anchor="ctr"/>
                </a:tc>
              </a:tr>
              <a:tr h="220563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Конкурс «Визитка»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12" marR="63312" marT="0" marB="0" anchor="ctr"/>
                </a:tc>
              </a:tr>
              <a:tr h="220563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Конкурс «Статен в строю, силен в бою»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12" marR="63312" marT="0" marB="0" anchor="ctr"/>
                </a:tc>
              </a:tr>
              <a:tr h="220563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Соревнование «Военизированная эстафета»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12" marR="63312" marT="0" marB="0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272643" y="2809025"/>
          <a:ext cx="4686300" cy="660795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4686300"/>
              </a:tblGrid>
              <a:tr h="220265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Соревнование «Огневой рубеж»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09" marR="63309" marT="0" marB="0" anchor="ctr"/>
                </a:tc>
              </a:tr>
              <a:tr h="220265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Соревнования «Стрельба»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09" marR="63309" marT="0" marB="0" anchor="ctr"/>
                </a:tc>
              </a:tr>
              <a:tr h="220265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Тактическая игра на местности «Дорога победителей»</a:t>
                      </a:r>
                      <a:endParaRPr lang="ru-RU" sz="800" b="0" dirty="0">
                        <a:solidFill>
                          <a:srgbClr val="8E1010"/>
                        </a:solidFill>
                        <a:effectLst/>
                        <a:latin typeface="Arial Narrow" pitchFamily="34" charset="0"/>
                        <a:cs typeface="Times New Roman"/>
                      </a:endParaRPr>
                    </a:p>
                  </a:txBody>
                  <a:tcPr marL="63309" marR="63309" marT="0" marB="0" anchor="ctr"/>
                </a:tc>
              </a:tr>
            </a:tbl>
          </a:graphicData>
        </a:graphic>
      </p:graphicFrame>
      <p:sp>
        <p:nvSpPr>
          <p:cNvPr id="14" name="Полилиния 13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Руководство и конкурсная программа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Всероссийской юнармейской военно-спортивной игры «Победа»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16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:\Documents and Settings\user\Мои документы\Олег\Дизайн\ФОТО ВСЕ\ЮНАРМИЯ\1 Слет\ЮНАРМИЯ фото\USH_5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9667"/>
            <a:ext cx="2000250" cy="120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" name="Picture 7" descr="C:\Documents and Settings\user\Мои документы\Олег\Дизайн\ФОТО ВСЕ\ЮНАРМИЯ\1 Слет\ЮНАРМИЯ фото\23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3465" y="2518172"/>
            <a:ext cx="2067152" cy="119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9" name="Picture 2" descr="C:\Documents and Settings\user\Мои документы\Олег\Дизайн\ФОТО ВСЕ\ПАТРИОТИКА\бАКАНАЧ КИРГИЗ 2014\IMG_5729 (800x533).jpg"/>
          <p:cNvPicPr>
            <a:picLocks noChangeAspect="1" noChangeArrowheads="1"/>
          </p:cNvPicPr>
          <p:nvPr/>
        </p:nvPicPr>
        <p:blipFill rotWithShape="1">
          <a:blip r:embed="rId5" cstate="print"/>
          <a:srcRect l="13097" t="14279"/>
          <a:stretch/>
        </p:blipFill>
        <p:spPr bwMode="auto">
          <a:xfrm>
            <a:off x="3580946" y="2518172"/>
            <a:ext cx="2054679" cy="120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Picture 2" descr="C:\Documents and Settings\user\Мои документы\Олег\Дизайн\ФОТО ВСЕ\ЮНАРМИЯ\1 Слет\ЮНАРМИЯ фото\456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724" y="2509667"/>
            <a:ext cx="2001384" cy="122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" name="Прямоугольник 15"/>
          <p:cNvSpPr/>
          <p:nvPr/>
        </p:nvSpPr>
        <p:spPr>
          <a:xfrm>
            <a:off x="0" y="2463744"/>
            <a:ext cx="7703911" cy="53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1" tIns="38961" rIns="77921" bIns="38961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10" descr="Безымянный-1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0420" y="2431427"/>
            <a:ext cx="346982" cy="26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5" name="Picture 14" descr="C:\Documents and Settings\user\Мои документы\Олег\Дизайн\ГЕРАЛЬДИКА\Звезда разная\Звезда.gif"/>
          <p:cNvPicPr>
            <a:picLocks noChangeAspect="1" noChangeArrowheads="1"/>
          </p:cNvPicPr>
          <p:nvPr/>
        </p:nvPicPr>
        <p:blipFill>
          <a:blip r:embed="rId8" cstate="print"/>
          <a:srcRect r="29036"/>
          <a:stretch>
            <a:fillRect/>
          </a:stretch>
        </p:blipFill>
        <p:spPr bwMode="auto">
          <a:xfrm>
            <a:off x="5924777" y="1130244"/>
            <a:ext cx="3233964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1276" name="Прямоугольник 2"/>
          <p:cNvSpPr>
            <a:spLocks noChangeArrowheads="1"/>
          </p:cNvSpPr>
          <p:nvPr/>
        </p:nvSpPr>
        <p:spPr bwMode="auto">
          <a:xfrm>
            <a:off x="517072" y="1274820"/>
            <a:ext cx="7126741" cy="11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Военно-спортивные игры </a:t>
            </a:r>
            <a:endParaRPr lang="ru-RU" sz="2400" b="1" dirty="0">
              <a:solidFill>
                <a:srgbClr val="C00000"/>
              </a:solidFill>
              <a:latin typeface="Arial Narrow" pitchFamily="34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«Победа» и «Зарница Поволжья»</a:t>
            </a:r>
          </a:p>
          <a:p>
            <a:r>
              <a:rPr lang="ru-RU" sz="2400" b="1" dirty="0">
                <a:latin typeface="Arial Narrow" pitchFamily="34" charset="0"/>
              </a:rPr>
              <a:t> </a:t>
            </a:r>
          </a:p>
        </p:txBody>
      </p:sp>
      <p:sp>
        <p:nvSpPr>
          <p:cNvPr id="11277" name="Прямоугольник 3"/>
          <p:cNvSpPr>
            <a:spLocks noChangeArrowheads="1"/>
          </p:cNvSpPr>
          <p:nvPr/>
        </p:nvSpPr>
        <p:spPr bwMode="auto">
          <a:xfrm>
            <a:off x="107504" y="3867894"/>
            <a:ext cx="6264696" cy="67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1" tIns="38961" rIns="77921" bIns="38961">
            <a:spAutoFit/>
          </a:bodyPr>
          <a:lstStyle/>
          <a:p>
            <a:pPr algn="just"/>
            <a:r>
              <a:rPr lang="ru-RU" sz="1300" b="1" dirty="0">
                <a:solidFill>
                  <a:srgbClr val="8E1010"/>
                </a:solidFill>
                <a:latin typeface="Arial Narrow" pitchFamily="34" charset="0"/>
              </a:rPr>
              <a:t>Всероссийская юнармейская военно-спортивная игра «Победа» </a:t>
            </a:r>
            <a:r>
              <a:rPr lang="ru-RU" sz="1300" b="1" dirty="0" smtClean="0">
                <a:solidFill>
                  <a:srgbClr val="8E1010"/>
                </a:solidFill>
                <a:latin typeface="Arial Narrow" pitchFamily="34" charset="0"/>
              </a:rPr>
              <a:t>и ВСИ </a:t>
            </a:r>
            <a:r>
              <a:rPr lang="ru-RU" sz="1300" b="1" dirty="0">
                <a:solidFill>
                  <a:srgbClr val="8E1010"/>
                </a:solidFill>
                <a:latin typeface="Arial Narrow" pitchFamily="34" charset="0"/>
              </a:rPr>
              <a:t>Приволжского ФО «Зарница Поволжья» являются комплексом мероприятий для молодежи по патриотическому (военно-патриотическому) воспитанию, физической культуре и спорту</a:t>
            </a:r>
          </a:p>
        </p:txBody>
      </p:sp>
      <p:sp>
        <p:nvSpPr>
          <p:cNvPr id="11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17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Documents and Settings\user\Мои документы\Олег\Дизайн\ФОТО ВСЕ\ПАТРИОТИКА\бАКАНАЧ КИРГИЗ 2014\DSC06476 (800x53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7183" y="777684"/>
            <a:ext cx="2183946" cy="118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4"/>
          <p:cNvSpPr>
            <a:spLocks/>
          </p:cNvSpPr>
          <p:nvPr/>
        </p:nvSpPr>
        <p:spPr bwMode="gray">
          <a:xfrm>
            <a:off x="226786" y="1382890"/>
            <a:ext cx="8575902" cy="1476892"/>
          </a:xfrm>
          <a:custGeom>
            <a:avLst/>
            <a:gdLst/>
            <a:ahLst/>
            <a:cxnLst>
              <a:cxn ang="0">
                <a:pos x="3724" y="288"/>
              </a:cxn>
              <a:cxn ang="0">
                <a:pos x="1346" y="290"/>
              </a:cxn>
              <a:cxn ang="0">
                <a:pos x="1246" y="258"/>
              </a:cxn>
              <a:cxn ang="0">
                <a:pos x="1066" y="79"/>
              </a:cxn>
              <a:cxn ang="0">
                <a:pos x="923" y="4"/>
              </a:cxn>
              <a:cxn ang="0">
                <a:pos x="103" y="4"/>
              </a:cxn>
              <a:cxn ang="0">
                <a:pos x="2" y="88"/>
              </a:cxn>
              <a:cxn ang="0">
                <a:pos x="2" y="729"/>
              </a:cxn>
              <a:cxn ang="0">
                <a:pos x="103" y="804"/>
              </a:cxn>
              <a:cxn ang="0">
                <a:pos x="3688" y="804"/>
              </a:cxn>
              <a:cxn ang="0">
                <a:pos x="3790" y="716"/>
              </a:cxn>
              <a:cxn ang="0">
                <a:pos x="3790" y="356"/>
              </a:cxn>
              <a:cxn ang="0">
                <a:pos x="3724" y="288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7921" tIns="38961" rIns="77921" bIns="38961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gray">
          <a:xfrm>
            <a:off x="2976563" y="1995686"/>
            <a:ext cx="2724830" cy="73016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gray">
          <a:xfrm>
            <a:off x="251520" y="1454898"/>
            <a:ext cx="2374446" cy="6942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>
              <a:defRPr/>
            </a:pP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ru-RU" sz="1200" dirty="0">
                <a:latin typeface="Arial Narrow" pitchFamily="34" charset="0"/>
              </a:rPr>
              <a:t>Конкурс </a:t>
            </a:r>
            <a:endParaRPr lang="ru-RU" sz="1200" dirty="0" smtClean="0">
              <a:latin typeface="Arial Narrow" pitchFamily="34" charset="0"/>
            </a:endParaRPr>
          </a:p>
          <a:p>
            <a:pPr algn="ctr">
              <a:defRPr/>
            </a:pPr>
            <a:r>
              <a:rPr lang="ru-RU" sz="2000" dirty="0" smtClean="0">
                <a:latin typeface="Arial Narrow" pitchFamily="34" charset="0"/>
              </a:rPr>
              <a:t>«</a:t>
            </a:r>
            <a:r>
              <a:rPr lang="ru-RU" sz="2000" dirty="0">
                <a:latin typeface="Arial Narrow" pitchFamily="34" charset="0"/>
              </a:rPr>
              <a:t>Видео/визитка»</a:t>
            </a:r>
          </a:p>
        </p:txBody>
      </p:sp>
      <p:sp>
        <p:nvSpPr>
          <p:cNvPr id="18439" name="Прямоугольник 34"/>
          <p:cNvSpPr>
            <a:spLocks noChangeArrowheads="1"/>
          </p:cNvSpPr>
          <p:nvPr/>
        </p:nvSpPr>
        <p:spPr bwMode="auto">
          <a:xfrm>
            <a:off x="2976563" y="2056806"/>
            <a:ext cx="2724830" cy="69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Вариант № 1 </a:t>
            </a:r>
            <a:r>
              <a:rPr lang="ru-RU" sz="1000" dirty="0">
                <a:solidFill>
                  <a:srgbClr val="002060"/>
                </a:solidFill>
              </a:rPr>
              <a:t>Конкурс видеороликов на военно-патриотическую тематику изготавливается и отправляется в Исполнительную дирекцию Финала </a:t>
            </a:r>
          </a:p>
        </p:txBody>
      </p:sp>
      <p:sp>
        <p:nvSpPr>
          <p:cNvPr id="17416" name="Rectangle 6"/>
          <p:cNvSpPr>
            <a:spLocks noChangeArrowheads="1"/>
          </p:cNvSpPr>
          <p:nvPr/>
        </p:nvSpPr>
        <p:spPr bwMode="gray">
          <a:xfrm>
            <a:off x="5761492" y="1995686"/>
            <a:ext cx="2931205" cy="73016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18441" name="Прямоугольник 2"/>
          <p:cNvSpPr>
            <a:spLocks noChangeArrowheads="1"/>
          </p:cNvSpPr>
          <p:nvPr/>
        </p:nvSpPr>
        <p:spPr bwMode="auto">
          <a:xfrm>
            <a:off x="5776233" y="1974926"/>
            <a:ext cx="2850696" cy="84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Вариант №2  </a:t>
            </a:r>
            <a:r>
              <a:rPr lang="ru-RU" sz="1000" dirty="0">
                <a:solidFill>
                  <a:srgbClr val="002060"/>
                </a:solidFill>
                <a:latin typeface="Arial Narrow" pitchFamily="34" charset="0"/>
              </a:rPr>
              <a:t>Каждая команда в творческой форме (до 6 мин.) представляет свой родной край, его обычаи и традиции, работу своих образовательных организаций, кадетских корпусов, военно-спортивных клубов. </a:t>
            </a:r>
          </a:p>
        </p:txBody>
      </p:sp>
      <p:pic>
        <p:nvPicPr>
          <p:cNvPr id="18444" name="Picture 4" descr="C:\Documents and Settings\user\Мои документы\Олег\Дизайн\ФОТО ВСЕ\ПАТРИОТИКА\бАКАНАЧ КИРГИЗ 2014\IMG_3645 (800x53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870" y="777684"/>
            <a:ext cx="2182813" cy="118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5" descr="C:\Documents and Settings\user\Мои документы\Олег\Дизайн\ФОТО ВСЕ\ПАТРИОТИКА\бАКАНАЧ КИРГИЗ 2014\IMG_3800 (800x53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558" y="777684"/>
            <a:ext cx="2183946" cy="118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4" descr="E:\1.jpg"/>
          <p:cNvPicPr>
            <a:picLocks noChangeAspect="1" noChangeArrowheads="1"/>
          </p:cNvPicPr>
          <p:nvPr/>
        </p:nvPicPr>
        <p:blipFill rotWithShape="1">
          <a:blip r:embed="rId6" cstate="print"/>
          <a:srcRect l="-1" r="8791" b="10861"/>
          <a:stretch/>
        </p:blipFill>
        <p:spPr bwMode="auto">
          <a:xfrm>
            <a:off x="4774630" y="2943696"/>
            <a:ext cx="2288268" cy="114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5" name="Picture 15" descr="E:\2.jpg"/>
          <p:cNvPicPr>
            <a:picLocks noChangeAspect="1" noChangeArrowheads="1"/>
          </p:cNvPicPr>
          <p:nvPr/>
        </p:nvPicPr>
        <p:blipFill rotWithShape="1">
          <a:blip r:embed="rId7" cstate="print"/>
          <a:srcRect l="18508" r="8304" b="8711"/>
          <a:stretch/>
        </p:blipFill>
        <p:spPr bwMode="auto">
          <a:xfrm>
            <a:off x="7095781" y="2931790"/>
            <a:ext cx="2012723" cy="115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6" name="Picture 10" descr="C:\Documents and Settings\user\Мои документы\Олег\Дизайн\ФОТО ВСЕ\История\до 14\до начала 20 века\1812\бородино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1621" y="2942846"/>
            <a:ext cx="2199821" cy="114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9" name="Freeform 4"/>
          <p:cNvSpPr>
            <a:spLocks/>
          </p:cNvSpPr>
          <p:nvPr/>
        </p:nvSpPr>
        <p:spPr bwMode="gray">
          <a:xfrm>
            <a:off x="251520" y="3670299"/>
            <a:ext cx="8573634" cy="1349723"/>
          </a:xfrm>
          <a:custGeom>
            <a:avLst/>
            <a:gdLst/>
            <a:ahLst/>
            <a:cxnLst>
              <a:cxn ang="0">
                <a:pos x="3724" y="288"/>
              </a:cxn>
              <a:cxn ang="0">
                <a:pos x="1346" y="290"/>
              </a:cxn>
              <a:cxn ang="0">
                <a:pos x="1246" y="258"/>
              </a:cxn>
              <a:cxn ang="0">
                <a:pos x="1066" y="79"/>
              </a:cxn>
              <a:cxn ang="0">
                <a:pos x="923" y="4"/>
              </a:cxn>
              <a:cxn ang="0">
                <a:pos x="103" y="4"/>
              </a:cxn>
              <a:cxn ang="0">
                <a:pos x="2" y="88"/>
              </a:cxn>
              <a:cxn ang="0">
                <a:pos x="2" y="729"/>
              </a:cxn>
              <a:cxn ang="0">
                <a:pos x="103" y="804"/>
              </a:cxn>
              <a:cxn ang="0">
                <a:pos x="3688" y="804"/>
              </a:cxn>
              <a:cxn ang="0">
                <a:pos x="3790" y="716"/>
              </a:cxn>
              <a:cxn ang="0">
                <a:pos x="3790" y="356"/>
              </a:cxn>
              <a:cxn ang="0">
                <a:pos x="3724" y="288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7921" tIns="38961" rIns="77921" bIns="38961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7426" name="Rectangle 6"/>
          <p:cNvSpPr>
            <a:spLocks noChangeArrowheads="1"/>
          </p:cNvSpPr>
          <p:nvPr/>
        </p:nvSpPr>
        <p:spPr bwMode="gray">
          <a:xfrm>
            <a:off x="3131840" y="4174355"/>
            <a:ext cx="5450794" cy="74786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17427" name="Rectangle 9"/>
          <p:cNvSpPr>
            <a:spLocks noChangeArrowheads="1"/>
          </p:cNvSpPr>
          <p:nvPr/>
        </p:nvSpPr>
        <p:spPr bwMode="gray">
          <a:xfrm>
            <a:off x="255977" y="3795886"/>
            <a:ext cx="2864304" cy="100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8F8F8"/>
                </a:solidFill>
              </a:rPr>
              <a:t> </a:t>
            </a:r>
            <a:r>
              <a:rPr lang="ru-RU" sz="1200" dirty="0">
                <a:solidFill>
                  <a:srgbClr val="F8F8F8"/>
                </a:solidFill>
              </a:rPr>
              <a:t>Конкурс</a:t>
            </a:r>
          </a:p>
          <a:p>
            <a:pPr>
              <a:defRPr/>
            </a:pPr>
            <a:r>
              <a:rPr lang="ru-RU" sz="2000" dirty="0">
                <a:solidFill>
                  <a:srgbClr val="F8F8F8"/>
                </a:solidFill>
              </a:rPr>
              <a:t>«Ратные страницы истории Отечества»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8452" name="TextBox 1"/>
          <p:cNvSpPr txBox="1">
            <a:spLocks noChangeArrowheads="1"/>
          </p:cNvSpPr>
          <p:nvPr/>
        </p:nvSpPr>
        <p:spPr bwMode="auto">
          <a:xfrm>
            <a:off x="3131840" y="4246364"/>
            <a:ext cx="5316991" cy="7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Arial Narrow" pitchFamily="34" charset="0"/>
              </a:rPr>
              <a:t>Конкурс проводится методом ответов на вопросы. </a:t>
            </a:r>
          </a:p>
          <a:p>
            <a:r>
              <a:rPr lang="ru-RU" sz="1000" dirty="0">
                <a:solidFill>
                  <a:srgbClr val="002060"/>
                </a:solidFill>
                <a:latin typeface="Arial Narrow" pitchFamily="34" charset="0"/>
              </a:rPr>
              <a:t>Участникам предлагается ответить на вопроса по теме «Ратная история Отечества» в письменной форме за отведенное время. Участники должны быть готовы устно ответить на дополнительные вопросы, связанные с указанным в вопросе историческим </a:t>
            </a:r>
            <a:r>
              <a:rPr lang="ru-RU" sz="1200" dirty="0">
                <a:solidFill>
                  <a:srgbClr val="002060"/>
                </a:solidFill>
                <a:latin typeface="Arial Narrow" pitchFamily="34" charset="0"/>
              </a:rPr>
              <a:t>событием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Конкурсы и соревнования, входящие в программу финальной Игры 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3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18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Documents and Settings\user\Мои документы\Олег\Дизайн\ФОТО ВСЕ\фото победа для Панкова\Победа Фото 5.JPG"/>
          <p:cNvPicPr>
            <a:picLocks noChangeAspect="1" noChangeArrowheads="1"/>
          </p:cNvPicPr>
          <p:nvPr/>
        </p:nvPicPr>
        <p:blipFill>
          <a:blip r:embed="rId3" cstate="print"/>
          <a:srcRect t="30161" r="21454" b="29485"/>
          <a:stretch>
            <a:fillRect/>
          </a:stretch>
        </p:blipFill>
        <p:spPr bwMode="auto">
          <a:xfrm>
            <a:off x="2981318" y="3003798"/>
            <a:ext cx="3744232" cy="117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4"/>
          <p:cNvSpPr>
            <a:spLocks/>
          </p:cNvSpPr>
          <p:nvPr/>
        </p:nvSpPr>
        <p:spPr bwMode="gray">
          <a:xfrm>
            <a:off x="226786" y="3735499"/>
            <a:ext cx="8575902" cy="1349658"/>
          </a:xfrm>
          <a:custGeom>
            <a:avLst/>
            <a:gdLst/>
            <a:ahLst/>
            <a:cxnLst>
              <a:cxn ang="0">
                <a:pos x="3724" y="288"/>
              </a:cxn>
              <a:cxn ang="0">
                <a:pos x="1346" y="290"/>
              </a:cxn>
              <a:cxn ang="0">
                <a:pos x="1246" y="258"/>
              </a:cxn>
              <a:cxn ang="0">
                <a:pos x="1066" y="79"/>
              </a:cxn>
              <a:cxn ang="0">
                <a:pos x="923" y="4"/>
              </a:cxn>
              <a:cxn ang="0">
                <a:pos x="103" y="4"/>
              </a:cxn>
              <a:cxn ang="0">
                <a:pos x="2" y="88"/>
              </a:cxn>
              <a:cxn ang="0">
                <a:pos x="2" y="729"/>
              </a:cxn>
              <a:cxn ang="0">
                <a:pos x="103" y="804"/>
              </a:cxn>
              <a:cxn ang="0">
                <a:pos x="3688" y="804"/>
              </a:cxn>
              <a:cxn ang="0">
                <a:pos x="3790" y="716"/>
              </a:cxn>
              <a:cxn ang="0">
                <a:pos x="3790" y="356"/>
              </a:cxn>
              <a:cxn ang="0">
                <a:pos x="3724" y="288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7921" tIns="38961" rIns="77921" bIns="38961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gray">
          <a:xfrm>
            <a:off x="3043465" y="4277234"/>
            <a:ext cx="5649232" cy="71267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gray">
          <a:xfrm>
            <a:off x="251733" y="3789077"/>
            <a:ext cx="2374446" cy="878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>
              <a:defRPr/>
            </a:pPr>
            <a:r>
              <a:rPr lang="ru-RU" sz="1200" dirty="0">
                <a:latin typeface="Arial Narrow" pitchFamily="34" charset="0"/>
              </a:rPr>
              <a:t>Соревнование </a:t>
            </a:r>
            <a:r>
              <a:rPr lang="ru-RU" sz="2000" dirty="0">
                <a:latin typeface="Arial Narrow" pitchFamily="34" charset="0"/>
              </a:rPr>
              <a:t>«Военизированная эстафета»</a:t>
            </a:r>
          </a:p>
        </p:txBody>
      </p:sp>
      <p:sp>
        <p:nvSpPr>
          <p:cNvPr id="19463" name="Прямоугольник 34"/>
          <p:cNvSpPr>
            <a:spLocks noChangeArrowheads="1"/>
          </p:cNvSpPr>
          <p:nvPr/>
        </p:nvSpPr>
        <p:spPr bwMode="auto">
          <a:xfrm>
            <a:off x="3043464" y="4274683"/>
            <a:ext cx="5583464" cy="75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Бег, метание гранаты, преодоление препятствий, передвижение ползком. Участвуют 8 членов команды. Выполняется без оружия. </a:t>
            </a:r>
          </a:p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Дистанция – 800 метров. </a:t>
            </a:r>
          </a:p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Результат определяется по последнему участнику, пришедшему на финиш. </a:t>
            </a:r>
          </a:p>
        </p:txBody>
      </p:sp>
      <p:pic>
        <p:nvPicPr>
          <p:cNvPr id="19466" name="Picture 2" descr="C:\Documents and Settings\user\Мои документы\Олег\Дизайн\ФОТО ВСЕ\ПАТРИОТИКА\Победа 2014\DSCF2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7450" y="821220"/>
            <a:ext cx="1926544" cy="117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" descr="C:\Documents and Settings\user\Мои документы\Олег\Дизайн\ФОТО ВСЕ\ПАТРИОТИКА\Победа 2014\DSCF2427.JPG"/>
          <p:cNvPicPr>
            <a:picLocks noChangeAspect="1" noChangeArrowheads="1"/>
          </p:cNvPicPr>
          <p:nvPr/>
        </p:nvPicPr>
        <p:blipFill>
          <a:blip r:embed="rId5" cstate="print"/>
          <a:srcRect t="28032"/>
          <a:stretch>
            <a:fillRect/>
          </a:stretch>
        </p:blipFill>
        <p:spPr bwMode="auto">
          <a:xfrm>
            <a:off x="5032030" y="821220"/>
            <a:ext cx="2677206" cy="117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4"/>
          <p:cNvSpPr>
            <a:spLocks/>
          </p:cNvSpPr>
          <p:nvPr/>
        </p:nvSpPr>
        <p:spPr bwMode="gray">
          <a:xfrm>
            <a:off x="119063" y="1493788"/>
            <a:ext cx="8573634" cy="1512094"/>
          </a:xfrm>
          <a:custGeom>
            <a:avLst/>
            <a:gdLst/>
            <a:ahLst/>
            <a:cxnLst>
              <a:cxn ang="0">
                <a:pos x="3724" y="288"/>
              </a:cxn>
              <a:cxn ang="0">
                <a:pos x="1346" y="290"/>
              </a:cxn>
              <a:cxn ang="0">
                <a:pos x="1246" y="258"/>
              </a:cxn>
              <a:cxn ang="0">
                <a:pos x="1066" y="79"/>
              </a:cxn>
              <a:cxn ang="0">
                <a:pos x="923" y="4"/>
              </a:cxn>
              <a:cxn ang="0">
                <a:pos x="103" y="4"/>
              </a:cxn>
              <a:cxn ang="0">
                <a:pos x="2" y="88"/>
              </a:cxn>
              <a:cxn ang="0">
                <a:pos x="2" y="729"/>
              </a:cxn>
              <a:cxn ang="0">
                <a:pos x="103" y="804"/>
              </a:cxn>
              <a:cxn ang="0">
                <a:pos x="3688" y="804"/>
              </a:cxn>
              <a:cxn ang="0">
                <a:pos x="3790" y="716"/>
              </a:cxn>
              <a:cxn ang="0">
                <a:pos x="3790" y="356"/>
              </a:cxn>
              <a:cxn ang="0">
                <a:pos x="3724" y="288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7921" tIns="38961" rIns="77921" bIns="38961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8445" name="Rectangle 6"/>
          <p:cNvSpPr>
            <a:spLocks noChangeArrowheads="1"/>
          </p:cNvSpPr>
          <p:nvPr/>
        </p:nvSpPr>
        <p:spPr bwMode="gray">
          <a:xfrm>
            <a:off x="2976563" y="2078895"/>
            <a:ext cx="5450794" cy="83003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18446" name="Rectangle 9"/>
          <p:cNvSpPr>
            <a:spLocks noChangeArrowheads="1"/>
          </p:cNvSpPr>
          <p:nvPr/>
        </p:nvSpPr>
        <p:spPr bwMode="gray">
          <a:xfrm>
            <a:off x="46492" y="1510797"/>
            <a:ext cx="2864304" cy="1063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8F8F8"/>
                </a:solidFill>
              </a:rPr>
              <a:t> </a:t>
            </a:r>
            <a:r>
              <a:rPr lang="ru-RU" sz="1200" dirty="0">
                <a:solidFill>
                  <a:srgbClr val="F8F8F8"/>
                </a:solidFill>
              </a:rPr>
              <a:t>Конкурс</a:t>
            </a:r>
          </a:p>
          <a:p>
            <a:pPr>
              <a:defRPr/>
            </a:pPr>
            <a:r>
              <a:rPr lang="ru-RU" sz="2000" dirty="0">
                <a:solidFill>
                  <a:srgbClr val="F8F8F8"/>
                </a:solidFill>
              </a:rPr>
              <a:t>«Строевой смотр»</a:t>
            </a:r>
          </a:p>
          <a:p>
            <a:pPr algn="ctr">
              <a:defRPr/>
            </a:pPr>
            <a:r>
              <a:rPr lang="ru-RU" sz="1200" dirty="0">
                <a:solidFill>
                  <a:srgbClr val="F8F8F8"/>
                </a:solidFill>
              </a:rPr>
              <a:t>(проводится одновременно для всех команд-участниц)</a:t>
            </a:r>
            <a:endParaRPr lang="en-US" sz="1200" dirty="0">
              <a:solidFill>
                <a:srgbClr val="F8F8F8"/>
              </a:solidFill>
            </a:endParaRPr>
          </a:p>
        </p:txBody>
      </p:sp>
      <p:sp>
        <p:nvSpPr>
          <p:cNvPr id="19471" name="TextBox 1"/>
          <p:cNvSpPr txBox="1">
            <a:spLocks noChangeArrowheads="1"/>
          </p:cNvSpPr>
          <p:nvPr/>
        </p:nvSpPr>
        <p:spPr bwMode="auto">
          <a:xfrm>
            <a:off x="2976563" y="2175999"/>
            <a:ext cx="5316991" cy="75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В программу конкурса входят:</a:t>
            </a:r>
          </a:p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осмотр внешнего вида участников; ответ на приветствие;</a:t>
            </a:r>
          </a:p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повороты на месте в составе отделения; выполнение команд; движение строевым шагом; повороты в движении; выполнение воинского приветствия в движении; дисциплина строя.</a:t>
            </a:r>
          </a:p>
        </p:txBody>
      </p:sp>
      <p:pic>
        <p:nvPicPr>
          <p:cNvPr id="19472" name="Picture 3" descr="C:\Documents and Settings\user\Мои документы\Олег\Дизайн\ФОТО ВСЕ\ПАТРИОТИКА\Победа 2014\фото победа\Победа Фото 3.JPG"/>
          <p:cNvPicPr>
            <a:picLocks noChangeAspect="1" noChangeArrowheads="1"/>
          </p:cNvPicPr>
          <p:nvPr/>
        </p:nvPicPr>
        <p:blipFill>
          <a:blip r:embed="rId6" cstate="print"/>
          <a:srcRect l="9830" t="5252" r="23550" b="-111"/>
          <a:stretch>
            <a:fillRect/>
          </a:stretch>
        </p:blipFill>
        <p:spPr bwMode="auto">
          <a:xfrm>
            <a:off x="7755727" y="811864"/>
            <a:ext cx="1352777" cy="117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5" descr="C:\Documents and Settings\user\Мои документы\Олег\Дизайн\ФОТО ВСЕ\ПАТРИОТИКА\бАКАНАЧ КИРГИЗ 2014\IMG_5729 (800x53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8737" y="3003798"/>
            <a:ext cx="2207759" cy="119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Конкурсы и соревнования, входящие в программу финальной Игры 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19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08A7E4F-188E-C0A9-CAA3-32335AF2618C}"/>
              </a:ext>
            </a:extLst>
          </p:cNvPr>
          <p:cNvSpPr txBox="1"/>
          <p:nvPr/>
        </p:nvSpPr>
        <p:spPr>
          <a:xfrm>
            <a:off x="5148064" y="3291830"/>
            <a:ext cx="3712221" cy="861774"/>
          </a:xfrm>
          <a:custGeom>
            <a:avLst/>
            <a:gdLst>
              <a:gd name="connsiteX0" fmla="*/ 0 w 8392741"/>
              <a:gd name="connsiteY0" fmla="*/ 0 h 461665"/>
              <a:gd name="connsiteX1" fmla="*/ 8392741 w 8392741"/>
              <a:gd name="connsiteY1" fmla="*/ 0 h 461665"/>
              <a:gd name="connsiteX2" fmla="*/ 8392741 w 8392741"/>
              <a:gd name="connsiteY2" fmla="*/ 461665 h 461665"/>
              <a:gd name="connsiteX3" fmla="*/ 0 w 8392741"/>
              <a:gd name="connsiteY3" fmla="*/ 461665 h 461665"/>
              <a:gd name="connsiteX4" fmla="*/ 0 w 8392741"/>
              <a:gd name="connsiteY4" fmla="*/ 0 h 461665"/>
              <a:gd name="connsiteX0" fmla="*/ 0 w 8392741"/>
              <a:gd name="connsiteY0" fmla="*/ 0 h 504056"/>
              <a:gd name="connsiteX1" fmla="*/ 8392741 w 8392741"/>
              <a:gd name="connsiteY1" fmla="*/ 0 h 504056"/>
              <a:gd name="connsiteX2" fmla="*/ 8208912 w 8392741"/>
              <a:gd name="connsiteY2" fmla="*/ 504056 h 504056"/>
              <a:gd name="connsiteX3" fmla="*/ 0 w 8392741"/>
              <a:gd name="connsiteY3" fmla="*/ 461665 h 504056"/>
              <a:gd name="connsiteX4" fmla="*/ 0 w 8392741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2741" h="504056">
                <a:moveTo>
                  <a:pt x="0" y="0"/>
                </a:moveTo>
                <a:lnTo>
                  <a:pt x="8392741" y="0"/>
                </a:lnTo>
                <a:lnTo>
                  <a:pt x="8208912" y="504056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358775" algn="just"/>
            <a:r>
              <a:rPr lang="en-US" sz="1200" dirty="0">
                <a:latin typeface="+mj-lt"/>
                <a:ea typeface="Verdana"/>
                <a:cs typeface="Times New Roman"/>
              </a:rPr>
              <a:t>Патриотизм –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это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не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просто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красивые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слова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. Патриотизм –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это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,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прежде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всего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,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дело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,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служение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своей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Родине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,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стране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,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России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,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своему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народу</a:t>
            </a:r>
            <a:r>
              <a:rPr lang="en-US" sz="1200" dirty="0" smtClean="0">
                <a:latin typeface="+mj-lt"/>
                <a:ea typeface="Verdana"/>
                <a:cs typeface="Times New Roman"/>
              </a:rPr>
              <a:t>.</a:t>
            </a:r>
            <a:r>
              <a:rPr lang="ru-RU" sz="1200" dirty="0" smtClean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smtClean="0">
                <a:latin typeface="+mj-lt"/>
                <a:ea typeface="Verdana"/>
                <a:cs typeface="Times New Roman"/>
              </a:rPr>
              <a:t>И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об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этом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никогда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нельзя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 </a:t>
            </a:r>
            <a:r>
              <a:rPr lang="en-US" sz="1200" dirty="0" err="1">
                <a:latin typeface="+mj-lt"/>
                <a:ea typeface="Verdana"/>
                <a:cs typeface="Times New Roman"/>
              </a:rPr>
              <a:t>забывать</a:t>
            </a:r>
            <a:r>
              <a:rPr lang="en-US" sz="1200" dirty="0">
                <a:latin typeface="+mj-lt"/>
                <a:ea typeface="Verdana"/>
                <a:cs typeface="Times New Roman"/>
              </a:rPr>
              <a:t>.  </a:t>
            </a:r>
            <a:r>
              <a:rPr lang="en-US" sz="1400" dirty="0">
                <a:latin typeface="+mj-lt"/>
                <a:ea typeface="Verdana"/>
                <a:cs typeface="Times New Roman"/>
              </a:rPr>
              <a:t>   </a:t>
            </a:r>
          </a:p>
        </p:txBody>
      </p:sp>
      <p:pic>
        <p:nvPicPr>
          <p:cNvPr id="20" name="Рисунок 5" descr="Изображение выглядит как человек, мужчина, костюм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D705659-9669-D8C9-01BC-D63C8DC35B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627534"/>
            <a:ext cx="3672408" cy="255617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524328" y="4227934"/>
            <a:ext cx="147829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ea typeface="Verdana"/>
                <a:cs typeface="Times New Roman"/>
              </a:rPr>
              <a:t> </a:t>
            </a:r>
            <a:r>
              <a:rPr lang="en-US" i="1" u="sng" dirty="0" smtClean="0">
                <a:ea typeface="Verdana"/>
                <a:cs typeface="Times New Roman"/>
              </a:rPr>
              <a:t>В.В. </a:t>
            </a:r>
            <a:r>
              <a:rPr lang="en-US" i="1" u="sng" dirty="0" err="1" smtClean="0">
                <a:ea typeface="Verdana"/>
                <a:cs typeface="Times New Roman"/>
              </a:rPr>
              <a:t>Путин</a:t>
            </a:r>
            <a:endParaRPr lang="ru-RU" i="1" u="sng" dirty="0"/>
          </a:p>
        </p:txBody>
      </p:sp>
      <p:pic>
        <p:nvPicPr>
          <p:cNvPr id="1026" name="Picture 2" descr="G:\Будяй АВ\ФОТО\Фотоматериалы Самара\Фотоматериалы Самара\2_Акция Бессмертный полк 9_мая РО ДОСААФ Самарская обл.jpg"/>
          <p:cNvPicPr>
            <a:picLocks noChangeAspect="1" noChangeArrowheads="1"/>
          </p:cNvPicPr>
          <p:nvPr/>
        </p:nvPicPr>
        <p:blipFill>
          <a:blip r:embed="rId3" cstate="print"/>
          <a:srcRect r="10000"/>
          <a:stretch>
            <a:fillRect/>
          </a:stretch>
        </p:blipFill>
        <p:spPr bwMode="auto">
          <a:xfrm>
            <a:off x="2267745" y="627534"/>
            <a:ext cx="259228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Будяй АВ\ФОТО\ФОТО\5S4A4049.jpg"/>
          <p:cNvPicPr>
            <a:picLocks noChangeAspect="1" noChangeArrowheads="1"/>
          </p:cNvPicPr>
          <p:nvPr/>
        </p:nvPicPr>
        <p:blipFill>
          <a:blip r:embed="rId4" cstate="print"/>
          <a:srcRect l="14222" r="25774"/>
          <a:stretch>
            <a:fillRect/>
          </a:stretch>
        </p:blipFill>
        <p:spPr bwMode="auto">
          <a:xfrm>
            <a:off x="251520" y="627535"/>
            <a:ext cx="194421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G:\Будяй АВ\ФОТО\1 сентября\3.jpg"/>
          <p:cNvPicPr>
            <a:picLocks noChangeAspect="1" noChangeArrowheads="1"/>
          </p:cNvPicPr>
          <p:nvPr/>
        </p:nvPicPr>
        <p:blipFill>
          <a:blip r:embed="rId5" cstate="print"/>
          <a:srcRect l="27405" r="17786"/>
          <a:stretch>
            <a:fillRect/>
          </a:stretch>
        </p:blipFill>
        <p:spPr bwMode="auto">
          <a:xfrm>
            <a:off x="3275856" y="2859783"/>
            <a:ext cx="1592089" cy="193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G:\Будяй АВ\ФОТО\10 АВГУСТА\10 АВГУСТА\5.jpg"/>
          <p:cNvPicPr>
            <a:picLocks noChangeAspect="1" noChangeArrowheads="1"/>
          </p:cNvPicPr>
          <p:nvPr/>
        </p:nvPicPr>
        <p:blipFill>
          <a:blip r:embed="rId6" cstate="print"/>
          <a:srcRect l="2381" b="3571"/>
          <a:stretch>
            <a:fillRect/>
          </a:stretch>
        </p:blipFill>
        <p:spPr bwMode="auto">
          <a:xfrm>
            <a:off x="251520" y="2859783"/>
            <a:ext cx="2952551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3" descr="C:\Documents and Settings\user\Мои документы\Олег\Дизайн\ФОТО ВСЕ\ПАТРИОТИКА\Победа 2014\фото победа\Победа Фото 16.JPG"/>
          <p:cNvPicPr>
            <a:picLocks noChangeAspect="1" noChangeArrowheads="1"/>
          </p:cNvPicPr>
          <p:nvPr/>
        </p:nvPicPr>
        <p:blipFill>
          <a:blip r:embed="rId3" cstate="print"/>
          <a:srcRect t="13208"/>
          <a:stretch>
            <a:fillRect/>
          </a:stretch>
        </p:blipFill>
        <p:spPr bwMode="auto">
          <a:xfrm>
            <a:off x="6864460" y="664447"/>
            <a:ext cx="2244044" cy="118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 descr="C:\Documents and Settings\user\Мои документы\Олег\Дизайн\ФОТО ВСЕ\ПАТРИОТИКА\Победа 2014\фото победа\Победа Фото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0290" y="664447"/>
            <a:ext cx="1890259" cy="115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 descr="C:\Documents and Settings\user\Мои документы\Олег\Дизайн\ФОТО ВСЕ\фото победа для Панкова\Победа Фото 7.JPG"/>
          <p:cNvPicPr>
            <a:picLocks noChangeAspect="1" noChangeArrowheads="1"/>
          </p:cNvPicPr>
          <p:nvPr/>
        </p:nvPicPr>
        <p:blipFill>
          <a:blip r:embed="rId5" cstate="print"/>
          <a:srcRect l="3815" b="23792"/>
          <a:stretch>
            <a:fillRect/>
          </a:stretch>
        </p:blipFill>
        <p:spPr bwMode="auto">
          <a:xfrm>
            <a:off x="4484344" y="2725971"/>
            <a:ext cx="2654526" cy="128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6" descr="C:\Documents and Settings\user\Мои документы\Олег\Дизайн\ФОТО ВСЕ\фото победа для Панкова\Победа Фото 8.JPG"/>
          <p:cNvPicPr>
            <a:picLocks noChangeAspect="1" noChangeArrowheads="1"/>
          </p:cNvPicPr>
          <p:nvPr/>
        </p:nvPicPr>
        <p:blipFill>
          <a:blip r:embed="rId6" cstate="print"/>
          <a:srcRect l="11105" t="12662" r="21751" b="14053"/>
          <a:stretch>
            <a:fillRect/>
          </a:stretch>
        </p:blipFill>
        <p:spPr bwMode="auto">
          <a:xfrm>
            <a:off x="7179691" y="2715766"/>
            <a:ext cx="1928813" cy="128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7" descr="C:\Documents and Settings\user\Мои документы\Олег\Дизайн\ФОТО ВСЕ\фото победа для Панкова\Победа Фото 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424" y="2715766"/>
            <a:ext cx="2104571" cy="128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4"/>
          <p:cNvSpPr>
            <a:spLocks/>
          </p:cNvSpPr>
          <p:nvPr/>
        </p:nvSpPr>
        <p:spPr bwMode="gray">
          <a:xfrm>
            <a:off x="226786" y="3381376"/>
            <a:ext cx="8575902" cy="1675379"/>
          </a:xfrm>
          <a:custGeom>
            <a:avLst/>
            <a:gdLst/>
            <a:ahLst/>
            <a:cxnLst>
              <a:cxn ang="0">
                <a:pos x="3724" y="288"/>
              </a:cxn>
              <a:cxn ang="0">
                <a:pos x="1346" y="290"/>
              </a:cxn>
              <a:cxn ang="0">
                <a:pos x="1246" y="258"/>
              </a:cxn>
              <a:cxn ang="0">
                <a:pos x="1066" y="79"/>
              </a:cxn>
              <a:cxn ang="0">
                <a:pos x="923" y="4"/>
              </a:cxn>
              <a:cxn ang="0">
                <a:pos x="103" y="4"/>
              </a:cxn>
              <a:cxn ang="0">
                <a:pos x="2" y="88"/>
              </a:cxn>
              <a:cxn ang="0">
                <a:pos x="2" y="729"/>
              </a:cxn>
              <a:cxn ang="0">
                <a:pos x="103" y="804"/>
              </a:cxn>
              <a:cxn ang="0">
                <a:pos x="3688" y="804"/>
              </a:cxn>
              <a:cxn ang="0">
                <a:pos x="3790" y="716"/>
              </a:cxn>
              <a:cxn ang="0">
                <a:pos x="3790" y="356"/>
              </a:cxn>
              <a:cxn ang="0">
                <a:pos x="3724" y="288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7921" tIns="38961" rIns="77921" bIns="38961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9467" name="Rectangle 9"/>
          <p:cNvSpPr>
            <a:spLocks noChangeArrowheads="1"/>
          </p:cNvSpPr>
          <p:nvPr/>
        </p:nvSpPr>
        <p:spPr bwMode="gray">
          <a:xfrm>
            <a:off x="312309" y="3863541"/>
            <a:ext cx="2459491" cy="9404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>
              <a:defRPr/>
            </a:pPr>
            <a:r>
              <a:rPr lang="ru-RU" sz="1200" dirty="0">
                <a:latin typeface="Arial Narrow" pitchFamily="34" charset="0"/>
              </a:rPr>
              <a:t>Тактическая игра на местности </a:t>
            </a:r>
          </a:p>
          <a:p>
            <a:pPr algn="ctr">
              <a:defRPr/>
            </a:pPr>
            <a:r>
              <a:rPr lang="ru-RU" sz="2000" dirty="0">
                <a:latin typeface="Arial Narrow" pitchFamily="34" charset="0"/>
              </a:rPr>
              <a:t>«Дорога победителей»</a:t>
            </a:r>
          </a:p>
          <a:p>
            <a:pPr algn="ctr">
              <a:defRPr/>
            </a:pPr>
            <a:r>
              <a:rPr lang="ru-RU" sz="1200" dirty="0">
                <a:latin typeface="Arial Narrow" pitchFamily="34" charset="0"/>
              </a:rPr>
              <a:t>(содержит элементы </a:t>
            </a:r>
          </a:p>
          <a:p>
            <a:pPr algn="ctr">
              <a:defRPr/>
            </a:pPr>
            <a:r>
              <a:rPr lang="ru-RU" sz="1200" dirty="0">
                <a:latin typeface="Arial Narrow" pitchFamily="34" charset="0"/>
              </a:rPr>
              <a:t>«Гонки героев»</a:t>
            </a:r>
          </a:p>
        </p:txBody>
      </p:sp>
      <p:sp>
        <p:nvSpPr>
          <p:cNvPr id="19468" name="Rectangle 6"/>
          <p:cNvSpPr>
            <a:spLocks noChangeArrowheads="1"/>
          </p:cNvSpPr>
          <p:nvPr/>
        </p:nvSpPr>
        <p:spPr bwMode="gray">
          <a:xfrm>
            <a:off x="2879045" y="4155926"/>
            <a:ext cx="5747884" cy="80302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20493" name="Прямоугольник 34"/>
          <p:cNvSpPr>
            <a:spLocks noChangeArrowheads="1"/>
          </p:cNvSpPr>
          <p:nvPr/>
        </p:nvSpPr>
        <p:spPr bwMode="auto">
          <a:xfrm>
            <a:off x="2896054" y="4192223"/>
            <a:ext cx="5730875" cy="75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Марш в пешем порядке по маршруту (легенде) в район сосредоточения действия при налете авиации противника, преодоление участка зараженной местности и минного поля, метание ножей, гранат; стрельба из различных видов оружия, радиосвязь, отразить нападение противника), преодоление искусственных и естественных преград, оказание первой доврачебной помощи</a:t>
            </a:r>
          </a:p>
        </p:txBody>
      </p:sp>
      <p:pic>
        <p:nvPicPr>
          <p:cNvPr id="20494" name="Picture 8" descr="C:\Documents and Settings\user\Мои документы\Олег\Дизайн\ФОТО ВСЕ\ПАТРИОТИКА\бАКАНАЧ КИРГИЗ 2014\DSC05189 (800x53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3147" y="672100"/>
            <a:ext cx="2115911" cy="114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4"/>
          <p:cNvSpPr>
            <a:spLocks/>
          </p:cNvSpPr>
          <p:nvPr/>
        </p:nvSpPr>
        <p:spPr bwMode="gray">
          <a:xfrm>
            <a:off x="174830" y="1365257"/>
            <a:ext cx="8573634" cy="1350509"/>
          </a:xfrm>
          <a:custGeom>
            <a:avLst/>
            <a:gdLst/>
            <a:ahLst/>
            <a:cxnLst>
              <a:cxn ang="0">
                <a:pos x="3724" y="288"/>
              </a:cxn>
              <a:cxn ang="0">
                <a:pos x="1346" y="290"/>
              </a:cxn>
              <a:cxn ang="0">
                <a:pos x="1246" y="258"/>
              </a:cxn>
              <a:cxn ang="0">
                <a:pos x="1066" y="79"/>
              </a:cxn>
              <a:cxn ang="0">
                <a:pos x="923" y="4"/>
              </a:cxn>
              <a:cxn ang="0">
                <a:pos x="103" y="4"/>
              </a:cxn>
              <a:cxn ang="0">
                <a:pos x="2" y="88"/>
              </a:cxn>
              <a:cxn ang="0">
                <a:pos x="2" y="729"/>
              </a:cxn>
              <a:cxn ang="0">
                <a:pos x="103" y="804"/>
              </a:cxn>
              <a:cxn ang="0">
                <a:pos x="3688" y="804"/>
              </a:cxn>
              <a:cxn ang="0">
                <a:pos x="3790" y="716"/>
              </a:cxn>
              <a:cxn ang="0">
                <a:pos x="3790" y="356"/>
              </a:cxn>
              <a:cxn ang="0">
                <a:pos x="3724" y="288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7921" tIns="38961" rIns="77921" bIns="38961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9472" name="Rectangle 6"/>
          <p:cNvSpPr>
            <a:spLocks noChangeArrowheads="1"/>
          </p:cNvSpPr>
          <p:nvPr/>
        </p:nvSpPr>
        <p:spPr bwMode="gray">
          <a:xfrm>
            <a:off x="3032330" y="1995686"/>
            <a:ext cx="5450794" cy="61207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lIns="77921" tIns="38961" rIns="77921" bIns="38961" anchor="ctr"/>
          <a:lstStyle/>
          <a:p>
            <a:pPr>
              <a:defRPr/>
            </a:pPr>
            <a:endParaRPr lang="ru-RU"/>
          </a:p>
        </p:txBody>
      </p:sp>
      <p:sp>
        <p:nvSpPr>
          <p:cNvPr id="20497" name="TextBox 1"/>
          <p:cNvSpPr txBox="1">
            <a:spLocks noChangeArrowheads="1"/>
          </p:cNvSpPr>
          <p:nvPr/>
        </p:nvSpPr>
        <p:spPr bwMode="auto">
          <a:xfrm>
            <a:off x="3032330" y="2057244"/>
            <a:ext cx="5316991" cy="58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Arial Narrow" pitchFamily="34" charset="0"/>
              </a:rPr>
              <a:t>Участвуют все члены команды. Соревнование «Огневой рубеж» проводится в виде эстафеты и состоит из трех этапов: неполная разборка – сборка автомата АК-74, снаряжение магазина 30 патронами к автомату АК-74, стрельба из огнестрельного оружия</a:t>
            </a:r>
          </a:p>
        </p:txBody>
      </p:sp>
      <p:sp>
        <p:nvSpPr>
          <p:cNvPr id="19474" name="Rectangle 9"/>
          <p:cNvSpPr>
            <a:spLocks noChangeArrowheads="1"/>
          </p:cNvSpPr>
          <p:nvPr/>
        </p:nvSpPr>
        <p:spPr bwMode="gray">
          <a:xfrm>
            <a:off x="267536" y="1733498"/>
            <a:ext cx="2864304" cy="6942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lIns="77921" tIns="38961" rIns="77921" bIns="38961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8F8F8"/>
                </a:solidFill>
              </a:rPr>
              <a:t> </a:t>
            </a:r>
            <a:r>
              <a:rPr lang="ru-RU" sz="1200" dirty="0">
                <a:solidFill>
                  <a:srgbClr val="F8F8F8"/>
                </a:solidFill>
              </a:rPr>
              <a:t>Соревнование</a:t>
            </a:r>
          </a:p>
          <a:p>
            <a:pPr>
              <a:defRPr/>
            </a:pPr>
            <a:r>
              <a:rPr lang="ru-RU" sz="2000" dirty="0">
                <a:solidFill>
                  <a:srgbClr val="F8F8F8"/>
                </a:solidFill>
              </a:rPr>
              <a:t>«Огневой рубеж»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Конкурсы и соревнования, входящие в программу финальной Игры 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1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20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08038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Общие моменты, характеризующие наиболее значимые, </a:t>
            </a:r>
          </a:p>
          <a:p>
            <a:pPr marL="808038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существенные стороны обеих игр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3568" y="1203662"/>
            <a:ext cx="2808312" cy="57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50" dirty="0" smtClean="0"/>
              <a:t>Цель и задачи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3"/>
          <p:cNvGrpSpPr/>
          <p:nvPr/>
        </p:nvGrpSpPr>
        <p:grpSpPr>
          <a:xfrm>
            <a:off x="3317384" y="1347614"/>
            <a:ext cx="2520280" cy="2520280"/>
            <a:chOff x="3275856" y="1347614"/>
            <a:chExt cx="2520280" cy="2520280"/>
          </a:xfrm>
        </p:grpSpPr>
        <p:sp>
          <p:nvSpPr>
            <p:cNvPr id="26" name="Овал 25"/>
            <p:cNvSpPr/>
            <p:nvPr/>
          </p:nvSpPr>
          <p:spPr>
            <a:xfrm rot="19034166">
              <a:off x="3434062" y="1563638"/>
              <a:ext cx="2160240" cy="216024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gray">
            <a:xfrm>
              <a:off x="3779912" y="2211710"/>
              <a:ext cx="1597104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0" hangingPunct="0"/>
              <a:r>
                <a:rPr lang="ru-RU" b="1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Военно</a:t>
              </a:r>
              <a:r>
                <a:rPr lang="ru-RU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-</a:t>
              </a:r>
            </a:p>
            <a:p>
              <a:pPr algn="ctr" eaLnBrk="0" hangingPunct="0"/>
              <a:r>
                <a:rPr lang="ru-RU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спортивная </a:t>
              </a:r>
            </a:p>
            <a:p>
              <a:pPr algn="ctr" eaLnBrk="0" hangingPunct="0"/>
              <a:r>
                <a:rPr lang="ru-RU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игра</a:t>
              </a:r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Группа 24"/>
            <p:cNvGrpSpPr/>
            <p:nvPr/>
          </p:nvGrpSpPr>
          <p:grpSpPr>
            <a:xfrm>
              <a:off x="3275856" y="1347614"/>
              <a:ext cx="2520280" cy="2520280"/>
              <a:chOff x="3059832" y="1347614"/>
              <a:chExt cx="2520280" cy="2520280"/>
            </a:xfrm>
          </p:grpSpPr>
          <p:sp>
            <p:nvSpPr>
              <p:cNvPr id="23" name="Кольцо 22"/>
              <p:cNvSpPr/>
              <p:nvPr/>
            </p:nvSpPr>
            <p:spPr>
              <a:xfrm rot="18925919">
                <a:off x="3059832" y="1347614"/>
                <a:ext cx="2520280" cy="2520280"/>
              </a:xfrm>
              <a:prstGeom prst="donut">
                <a:avLst>
                  <a:gd name="adj" fmla="val 8370"/>
                </a:avLst>
              </a:prstGeom>
              <a:gradFill>
                <a:gsLst>
                  <a:gs pos="0">
                    <a:schemeClr val="accent3">
                      <a:tint val="50000"/>
                      <a:satMod val="300000"/>
                      <a:alpha val="4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Кольцо 23"/>
              <p:cNvSpPr/>
              <p:nvPr/>
            </p:nvSpPr>
            <p:spPr>
              <a:xfrm rot="18925919" flipV="1">
                <a:off x="3268236" y="1537350"/>
                <a:ext cx="2160240" cy="2160240"/>
              </a:xfrm>
              <a:prstGeom prst="donut">
                <a:avLst>
                  <a:gd name="adj" fmla="val 8370"/>
                </a:avLst>
              </a:prstGeom>
              <a:gradFill>
                <a:gsLst>
                  <a:gs pos="0">
                    <a:schemeClr val="accent3">
                      <a:tint val="50000"/>
                      <a:satMod val="300000"/>
                      <a:alpha val="4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5652120" y="1203662"/>
            <a:ext cx="2808312" cy="57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50" dirty="0" smtClean="0"/>
              <a:t>Требования к участникам ВСИ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528" y="2283782"/>
            <a:ext cx="2808312" cy="57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50" dirty="0" smtClean="0"/>
              <a:t>Состав организаторов и </a:t>
            </a:r>
            <a:r>
              <a:rPr lang="ru-RU" sz="1050" dirty="0" err="1" smtClean="0"/>
              <a:t>соорганизаторов</a:t>
            </a:r>
            <a:r>
              <a:rPr lang="ru-RU" sz="1050" dirty="0" smtClean="0"/>
              <a:t> (партнёров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2160" y="2283782"/>
            <a:ext cx="2808312" cy="57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50" dirty="0" smtClean="0"/>
              <a:t>Возраст участников и состав команд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9552" y="3291830"/>
            <a:ext cx="2808312" cy="57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50" dirty="0" smtClean="0"/>
              <a:t>Сроки и этапы проведения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6136" y="3291894"/>
            <a:ext cx="2808312" cy="57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50" dirty="0" smtClean="0"/>
              <a:t>Основное содержание (виды конкурсов и соревнований) и организация  </a:t>
            </a:r>
          </a:p>
          <a:p>
            <a:pPr algn="ctr"/>
            <a:r>
              <a:rPr lang="ru-RU" sz="1050" dirty="0" smtClean="0"/>
              <a:t>их проведения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11760" y="4299942"/>
            <a:ext cx="4608512" cy="5770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1050" dirty="0" smtClean="0"/>
              <a:t>Военно-спортивная и патриотическая направленность большинства мероприятий, формирующих у юношей и девушек готовность </a:t>
            </a:r>
          </a:p>
          <a:p>
            <a:pPr algn="ctr"/>
            <a:r>
              <a:rPr lang="ru-RU" sz="1050" dirty="0" smtClean="0"/>
              <a:t>к защите Отечества и военной службе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21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4572000" y="771550"/>
            <a:ext cx="0" cy="3816424"/>
          </a:xfrm>
          <a:prstGeom prst="line">
            <a:avLst/>
          </a:prstGeom>
          <a:ln w="19050"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Стрелка вниз 4"/>
          <p:cNvSpPr/>
          <p:nvPr/>
        </p:nvSpPr>
        <p:spPr>
          <a:xfrm>
            <a:off x="1619672" y="843558"/>
            <a:ext cx="2592288" cy="504056"/>
          </a:xfrm>
          <a:prstGeom prst="downArrow">
            <a:avLst>
              <a:gd name="adj1" fmla="val 100000"/>
              <a:gd name="adj2" fmla="val 259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ВСИ «Победа»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5004048" y="843558"/>
            <a:ext cx="2592288" cy="504056"/>
          </a:xfrm>
          <a:prstGeom prst="downArrow">
            <a:avLst>
              <a:gd name="adj1" fmla="val 100000"/>
              <a:gd name="adj2" fmla="val 259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ВСИ «Зарница Поволжья»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20170" y="1347614"/>
            <a:ext cx="1512168" cy="28803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defRPr/>
            </a:pPr>
            <a:r>
              <a:rPr lang="ru-RU" sz="1000" dirty="0" smtClean="0"/>
              <a:t>По масштабу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24362" y="2139702"/>
            <a:ext cx="1512168" cy="28803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defRPr/>
            </a:pPr>
            <a:r>
              <a:rPr lang="ru-RU" sz="1000" dirty="0" smtClean="0"/>
              <a:t>По истории проведения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12058" y="2859782"/>
            <a:ext cx="3528392" cy="28803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defRPr/>
            </a:pPr>
            <a:r>
              <a:rPr lang="ru-RU" sz="1000" dirty="0" smtClean="0"/>
              <a:t>По источникам финансирования финального этапа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9641" y="1513116"/>
            <a:ext cx="1738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</a:rPr>
              <a:t>Всероссийская</a:t>
            </a:r>
            <a:endParaRPr lang="ru-RU" sz="16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1585124"/>
            <a:ext cx="27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</a:rPr>
              <a:t>Региональная (окружная)</a:t>
            </a:r>
            <a:endParaRPr lang="ru-RU" sz="16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3546" y="3118197"/>
            <a:ext cx="2016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bg2">
                    <a:lumMod val="50000"/>
                  </a:schemeClr>
                </a:solidFill>
              </a:rPr>
              <a:t>Средства </a:t>
            </a:r>
          </a:p>
          <a:p>
            <a:pPr algn="ctr"/>
            <a:r>
              <a:rPr lang="ru-RU" sz="1200" b="1" u="sng" dirty="0" smtClean="0">
                <a:solidFill>
                  <a:schemeClr val="bg2">
                    <a:lumMod val="50000"/>
                  </a:schemeClr>
                </a:solidFill>
              </a:rPr>
              <a:t>федерального бюджета</a:t>
            </a:r>
            <a:endParaRPr lang="ru-RU" sz="1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4601" y="3118197"/>
            <a:ext cx="205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bg2">
                    <a:lumMod val="50000"/>
                  </a:schemeClr>
                </a:solidFill>
              </a:rPr>
              <a:t>Средства субъекта РФ</a:t>
            </a:r>
          </a:p>
          <a:p>
            <a:pPr algn="ctr"/>
            <a:r>
              <a:rPr lang="ru-RU" sz="1200" b="1" u="sng" dirty="0" smtClean="0">
                <a:solidFill>
                  <a:schemeClr val="bg2">
                    <a:lumMod val="50000"/>
                  </a:schemeClr>
                </a:solidFill>
              </a:rPr>
              <a:t> (Оренбургская область)</a:t>
            </a:r>
            <a:endParaRPr lang="ru-RU" sz="1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8783" y="2377212"/>
            <a:ext cx="1463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</a:rPr>
              <a:t>около 25 лет</a:t>
            </a:r>
            <a:endParaRPr lang="ru-RU" sz="16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8144" y="2377212"/>
            <a:ext cx="695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</a:rPr>
              <a:t>9 лет</a:t>
            </a:r>
            <a:endParaRPr lang="ru-RU" sz="16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Рисунок 17" descr="главн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548" y="3723878"/>
            <a:ext cx="1836921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DSC_0024-sca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3723878"/>
            <a:ext cx="1835696" cy="122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maxresdefault.jpg"/>
          <p:cNvPicPr>
            <a:picLocks noChangeAspect="1"/>
          </p:cNvPicPr>
          <p:nvPr/>
        </p:nvPicPr>
        <p:blipFill>
          <a:blip r:embed="rId4" cstate="print"/>
          <a:srcRect l="22760" r="22617"/>
          <a:stretch>
            <a:fillRect/>
          </a:stretch>
        </p:blipFill>
        <p:spPr>
          <a:xfrm>
            <a:off x="7956376" y="771550"/>
            <a:ext cx="1048881" cy="1080120"/>
          </a:xfrm>
          <a:prstGeom prst="rect">
            <a:avLst/>
          </a:prstGeom>
        </p:spPr>
      </p:pic>
      <p:pic>
        <p:nvPicPr>
          <p:cNvPr id="23" name="Рисунок 22" descr="6cc4021d53db82feb59b943969cc994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246" y="837208"/>
            <a:ext cx="1461032" cy="1008112"/>
          </a:xfrm>
          <a:prstGeom prst="rect">
            <a:avLst/>
          </a:prstGeom>
        </p:spPr>
      </p:pic>
      <p:pic>
        <p:nvPicPr>
          <p:cNvPr id="24" name="Рисунок 23" descr="regnum_picture_16331893658712704_norm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723878"/>
            <a:ext cx="1914221" cy="127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1532613810_c15c49a8f55a3dd0da7c8eda0e7485f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99537" y="3723878"/>
            <a:ext cx="1872207" cy="124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олилиния 2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Основные различия между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военно-спортивной игрой «Победа» и  «Зарница Поволжья»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22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95536" y="814755"/>
            <a:ext cx="8280920" cy="25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tx1"/>
                </a:solidFill>
              </a:rPr>
              <a:t>Больший в количественном отношении состав команды участников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5536" y="1115764"/>
            <a:ext cx="8280920" cy="468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tx1"/>
                </a:solidFill>
              </a:rPr>
              <a:t>Большее количество этапов, позволяющее обеспечить значительно более широкий охват участников (практически всех образовательных организаций)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5536" y="1632773"/>
            <a:ext cx="8280920" cy="25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tx1"/>
                </a:solidFill>
              </a:rPr>
              <a:t>Более многообразная программа проводимых мероприятий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95536" y="1933782"/>
            <a:ext cx="8280920" cy="468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tx1"/>
                </a:solidFill>
              </a:rPr>
              <a:t>Более действенная поддержка организаторов со стороны органов власти Приволжского федерального округа и Оренбургской области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95536" y="2450791"/>
            <a:ext cx="8280920" cy="25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tx1"/>
                </a:solidFill>
              </a:rPr>
              <a:t>Более высокая степень участия в организации ДОСААФ России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95536" y="2751798"/>
            <a:ext cx="8280920" cy="25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tx1"/>
                </a:solidFill>
              </a:rPr>
              <a:t>Более высокий уровень общей организации, дисциплины и особенно обеспечение честного судейства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9" name="Рисунок 28" descr="c20958ba7156d64e1d82abd3bdd29ad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147814"/>
            <a:ext cx="2672165" cy="17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ca633bbe7f7b240fd687a0a8b006bc57_1600_1067_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3573" y="3147814"/>
            <a:ext cx="2668659" cy="17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Скриншот-17-09-2021-1954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147814"/>
            <a:ext cx="2901341" cy="17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олилиния 35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Преимущества военно-спортивной игрой «Зарница Поволжья»</a:t>
            </a:r>
            <a:endParaRPr lang="ru-RU" sz="1400" dirty="0"/>
          </a:p>
        </p:txBody>
      </p:sp>
      <p:pic>
        <p:nvPicPr>
          <p:cNvPr id="37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23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08038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Система военно-патриотического воспитания и подготовки молодежи </a:t>
            </a:r>
          </a:p>
          <a:p>
            <a:pPr marL="808038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к военной службе в регионах </a:t>
            </a:r>
            <a:r>
              <a:rPr lang="x-none" sz="1400" b="1" smtClean="0">
                <a:solidFill>
                  <a:schemeClr val="bg2">
                    <a:lumMod val="75000"/>
                  </a:schemeClr>
                </a:solidFill>
              </a:rPr>
              <a:t>Приволжского федерального округа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24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347864" y="1923678"/>
            <a:ext cx="2520280" cy="2520280"/>
          </a:xfrm>
          <a:prstGeom prst="ellipse">
            <a:avLst/>
          </a:prstGeom>
          <a:ln w="9525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Стрелка вниз 11"/>
          <p:cNvSpPr/>
          <p:nvPr/>
        </p:nvSpPr>
        <p:spPr>
          <a:xfrm>
            <a:off x="359532" y="915566"/>
            <a:ext cx="2880320" cy="648072"/>
          </a:xfrm>
          <a:prstGeom prst="downArrow">
            <a:avLst>
              <a:gd name="adj1" fmla="val 100000"/>
              <a:gd name="adj2" fmla="val 2413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Основные субъекты </a:t>
            </a:r>
          </a:p>
          <a:p>
            <a:pPr algn="ctr"/>
            <a:r>
              <a:rPr lang="ru-RU" sz="1000" b="1" dirty="0" smtClean="0"/>
              <a:t>военно-патриотического воспитания </a:t>
            </a:r>
          </a:p>
          <a:p>
            <a:pPr algn="ctr"/>
            <a:r>
              <a:rPr lang="ru-RU" sz="1000" b="1" dirty="0" smtClean="0"/>
              <a:t>и подготовки молодежи к военной службе</a:t>
            </a:r>
            <a:endParaRPr lang="ru-RU" sz="10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940152" y="915566"/>
            <a:ext cx="2880320" cy="648072"/>
          </a:xfrm>
          <a:prstGeom prst="downArrow">
            <a:avLst>
              <a:gd name="adj1" fmla="val 100000"/>
              <a:gd name="adj2" fmla="val 2413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Основные формы </a:t>
            </a:r>
          </a:p>
          <a:p>
            <a:pPr algn="ctr"/>
            <a:r>
              <a:rPr lang="ru-RU" sz="1000" b="1" dirty="0" smtClean="0"/>
              <a:t>военно-патриотического воспитания</a:t>
            </a:r>
            <a:endParaRPr lang="ru-RU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1599701"/>
            <a:ext cx="324036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1000" dirty="0" smtClean="0"/>
              <a:t>Органы государственной и муниципальной исполнительной власти региона, ответственные </a:t>
            </a:r>
          </a:p>
          <a:p>
            <a:pPr algn="ctr"/>
            <a:r>
              <a:rPr lang="ru-RU" sz="1000" dirty="0" smtClean="0"/>
              <a:t>за военно-патриотическое воспитание </a:t>
            </a:r>
          </a:p>
          <a:p>
            <a:pPr algn="ctr"/>
            <a:r>
              <a:rPr lang="ru-RU" sz="1000" dirty="0" smtClean="0"/>
              <a:t>и подготовку молодежи к военной службе</a:t>
            </a:r>
            <a:endParaRPr lang="ru-RU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409676"/>
            <a:ext cx="324036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 smtClean="0"/>
              <a:t>Центры по подготовке молодежи к военной службе. военно-патриотическому воспитанию (ЕЦ)</a:t>
            </a: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3075806"/>
            <a:ext cx="324036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 smtClean="0"/>
              <a:t>Воинские части (соединения) Минобороны России</a:t>
            </a: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79512" y="3717894"/>
            <a:ext cx="324036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 smtClean="0"/>
              <a:t>Региональные отделения ДОСААФ России</a:t>
            </a:r>
            <a:endParaRPr lang="ru-RU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5796136" y="1635646"/>
            <a:ext cx="3240360" cy="57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Организация и проведение оборонно-спортивных оздоровительных  лагерей в летнее время</a:t>
            </a:r>
            <a:endParaRPr lang="ru-RU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5796136" y="2301720"/>
            <a:ext cx="3240360" cy="57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Участие в общественных проектах </a:t>
            </a:r>
          </a:p>
          <a:p>
            <a:pPr algn="ctr"/>
            <a:r>
              <a:rPr lang="ru-RU" sz="1000" dirty="0" smtClean="0"/>
              <a:t>Приволжского ФО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2967794"/>
            <a:ext cx="3240360" cy="57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ГТО как важнейшая форма </a:t>
            </a:r>
          </a:p>
          <a:p>
            <a:pPr algn="ctr"/>
            <a:r>
              <a:rPr lang="ru-RU" sz="1000" dirty="0" smtClean="0"/>
              <a:t>физической подготовки молодежи</a:t>
            </a:r>
            <a:endParaRPr lang="ru-RU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96136" y="3633868"/>
            <a:ext cx="3240360" cy="57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Система спортивных соревнований по военно-прикладным и техническим видам. </a:t>
            </a:r>
          </a:p>
          <a:p>
            <a:pPr algn="ctr"/>
            <a:r>
              <a:rPr lang="ru-RU" sz="1000" b="1" dirty="0" smtClean="0"/>
              <a:t>ВСИ «Зарница Поволжья»</a:t>
            </a:r>
            <a:endParaRPr lang="ru-RU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96136" y="4299942"/>
            <a:ext cx="3240360" cy="57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Массовые мероприятия </a:t>
            </a:r>
            <a:r>
              <a:rPr lang="ru-RU" sz="1000" dirty="0" err="1" smtClean="0"/>
              <a:t>гражданско</a:t>
            </a:r>
            <a:r>
              <a:rPr lang="ru-RU" sz="1000" dirty="0" smtClean="0"/>
              <a:t>-(и </a:t>
            </a:r>
            <a:r>
              <a:rPr lang="ru-RU" sz="1000" dirty="0" err="1" smtClean="0"/>
              <a:t>военно</a:t>
            </a:r>
            <a:r>
              <a:rPr lang="ru-RU" sz="1000" dirty="0" smtClean="0"/>
              <a:t>-) патриотической направленности</a:t>
            </a:r>
            <a:endParaRPr lang="ru-RU" sz="1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00" y="915566"/>
            <a:ext cx="2699792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24" tIns="45712" rIns="91424" bIns="45712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Департамент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Молодежной политики Оренбургской области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Министерство образования Оренбургской области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В/ч 33860 и в/ч 63180 Оренбургского гарнизона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Региональное отделение ДОСААФ России Оренбургской области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военный комиссариат Оренбургской области. 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79512" y="3939902"/>
            <a:ext cx="2304256" cy="1115984"/>
          </a:xfrm>
          <a:prstGeom prst="homePlate">
            <a:avLst>
              <a:gd name="adj" fmla="val 1604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8311" tIns="29156" rIns="58311" bIns="29156" anchor="t"/>
          <a:lstStyle/>
          <a:p>
            <a:pPr algn="ctr">
              <a:defRPr/>
            </a:pPr>
            <a:r>
              <a:rPr lang="ru-RU" sz="800" b="1" i="1" spc="-32" dirty="0">
                <a:solidFill>
                  <a:schemeClr val="bg2">
                    <a:lumMod val="50000"/>
                  </a:schemeClr>
                </a:solidFill>
              </a:rPr>
              <a:t>1 этап</a:t>
            </a:r>
          </a:p>
          <a:p>
            <a:pPr>
              <a:defRPr/>
            </a:pP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(февраль-март) – </a:t>
            </a:r>
            <a:r>
              <a:rPr lang="ru-RU" sz="700" spc="-19" dirty="0" smtClean="0">
                <a:solidFill>
                  <a:schemeClr val="bg2">
                    <a:lumMod val="50000"/>
                  </a:schemeClr>
                </a:solidFill>
              </a:rPr>
              <a:t>соревнования 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в учебных заведениях (общеобразовательные школы, профессиональные училища и лицеи)</a:t>
            </a:r>
          </a:p>
          <a:p>
            <a:pPr>
              <a:defRPr/>
            </a:pPr>
            <a:r>
              <a:rPr lang="ru-RU" sz="700" b="1" spc="-19" dirty="0">
                <a:solidFill>
                  <a:schemeClr val="bg2">
                    <a:lumMod val="50000"/>
                  </a:schemeClr>
                </a:solidFill>
              </a:rPr>
              <a:t>Организаторы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-  руководители образовательных организаций</a:t>
            </a:r>
          </a:p>
          <a:p>
            <a:pPr>
              <a:defRPr/>
            </a:pPr>
            <a:r>
              <a:rPr lang="ru-RU" sz="700" b="1" spc="-19" dirty="0">
                <a:solidFill>
                  <a:schemeClr val="bg2">
                    <a:lumMod val="50000"/>
                  </a:schemeClr>
                </a:solidFill>
              </a:rPr>
              <a:t>Финансирование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– за счёт средств образовательных организаций и бюджетов муниципальных образований.</a:t>
            </a:r>
          </a:p>
        </p:txBody>
      </p:sp>
      <p:sp>
        <p:nvSpPr>
          <p:cNvPr id="7" name="Нашивка 6"/>
          <p:cNvSpPr/>
          <p:nvPr/>
        </p:nvSpPr>
        <p:spPr>
          <a:xfrm>
            <a:off x="2411760" y="3939902"/>
            <a:ext cx="2232248" cy="1115984"/>
          </a:xfrm>
          <a:prstGeom prst="chevron">
            <a:avLst>
              <a:gd name="adj" fmla="val 126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8311" tIns="29156" rIns="58311" bIns="29156" anchor="t"/>
          <a:lstStyle/>
          <a:p>
            <a:pPr algn="ctr">
              <a:defRPr/>
            </a:pPr>
            <a:r>
              <a:rPr lang="ru-RU" sz="800" b="1" i="1" dirty="0">
                <a:solidFill>
                  <a:schemeClr val="bg2">
                    <a:lumMod val="50000"/>
                  </a:schemeClr>
                </a:solidFill>
              </a:rPr>
              <a:t>2 этап</a:t>
            </a:r>
          </a:p>
          <a:p>
            <a:pPr>
              <a:defRPr/>
            </a:pP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(апрель-май) – </a:t>
            </a:r>
            <a:r>
              <a:rPr lang="ru-RU" sz="700" spc="-19" dirty="0" smtClean="0">
                <a:solidFill>
                  <a:schemeClr val="bg2">
                    <a:lumMod val="50000"/>
                  </a:schemeClr>
                </a:solidFill>
              </a:rPr>
              <a:t>муниципальные 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соревнования </a:t>
            </a:r>
          </a:p>
          <a:p>
            <a:pPr>
              <a:defRPr/>
            </a:pPr>
            <a:r>
              <a:rPr lang="ru-RU" sz="700" b="1" spc="-19" dirty="0">
                <a:solidFill>
                  <a:schemeClr val="bg2">
                    <a:lumMod val="50000"/>
                  </a:schemeClr>
                </a:solidFill>
              </a:rPr>
              <a:t>Организаторы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– региональные органы исполнительной власти по делам молодёжи, </a:t>
            </a:r>
            <a:r>
              <a:rPr lang="ru-RU" sz="700" spc="-19" dirty="0" err="1">
                <a:solidFill>
                  <a:schemeClr val="bg2">
                    <a:lumMod val="50000"/>
                  </a:schemeClr>
                </a:solidFill>
              </a:rPr>
              <a:t>регио-нальные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отделения  ДОСААФ России, ВВПОД «</a:t>
            </a:r>
            <a:r>
              <a:rPr lang="ru-RU" sz="700" spc="-19" dirty="0" err="1">
                <a:solidFill>
                  <a:schemeClr val="bg2">
                    <a:lumMod val="50000"/>
                  </a:schemeClr>
                </a:solidFill>
              </a:rPr>
              <a:t>Юнармия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»</a:t>
            </a:r>
          </a:p>
          <a:p>
            <a:pPr>
              <a:defRPr/>
            </a:pPr>
            <a:r>
              <a:rPr lang="ru-RU" sz="700" b="1" spc="-19" dirty="0">
                <a:solidFill>
                  <a:schemeClr val="bg2">
                    <a:lumMod val="50000"/>
                  </a:schemeClr>
                </a:solidFill>
              </a:rPr>
              <a:t>Финансирование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– за счёт средств образовательных организаций и бюджетов муниципальных образований.</a:t>
            </a:r>
            <a:endParaRPr lang="ru-RU" spc="-19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4572000" y="3939902"/>
            <a:ext cx="2376264" cy="1115984"/>
          </a:xfrm>
          <a:prstGeom prst="chevron">
            <a:avLst>
              <a:gd name="adj" fmla="val 1328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8311" tIns="29156" rIns="58311" bIns="29156" anchor="t"/>
          <a:lstStyle/>
          <a:p>
            <a:pPr algn="ctr">
              <a:defRPr/>
            </a:pPr>
            <a:r>
              <a:rPr lang="ru-RU" sz="800" b="1" i="1" dirty="0" smtClean="0">
                <a:solidFill>
                  <a:schemeClr val="bg2">
                    <a:lumMod val="50000"/>
                  </a:schemeClr>
                </a:solidFill>
              </a:rPr>
              <a:t>3 </a:t>
            </a:r>
            <a:r>
              <a:rPr lang="ru-RU" sz="800" b="1" i="1" dirty="0">
                <a:solidFill>
                  <a:schemeClr val="bg2">
                    <a:lumMod val="50000"/>
                  </a:schemeClr>
                </a:solidFill>
              </a:rPr>
              <a:t>этап</a:t>
            </a:r>
          </a:p>
          <a:p>
            <a:pPr>
              <a:defRPr/>
            </a:pP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(июнь-август) – </a:t>
            </a:r>
            <a:r>
              <a:rPr lang="ru-RU" sz="700" spc="-19" dirty="0" smtClean="0">
                <a:solidFill>
                  <a:schemeClr val="bg2">
                    <a:lumMod val="50000"/>
                  </a:schemeClr>
                </a:solidFill>
              </a:rPr>
              <a:t>муниципальные 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(зональные) соревнования</a:t>
            </a:r>
          </a:p>
          <a:p>
            <a:pPr>
              <a:defRPr/>
            </a:pPr>
            <a:r>
              <a:rPr lang="ru-RU" sz="700" b="1" kern="0" spc="-26" dirty="0">
                <a:solidFill>
                  <a:schemeClr val="bg2">
                    <a:lumMod val="50000"/>
                  </a:schemeClr>
                </a:solidFill>
              </a:rPr>
              <a:t>Организаторы</a:t>
            </a:r>
            <a:r>
              <a:rPr lang="ru-RU" sz="700" kern="0" spc="-26" dirty="0">
                <a:solidFill>
                  <a:schemeClr val="bg2">
                    <a:lumMod val="50000"/>
                  </a:schemeClr>
                </a:solidFill>
              </a:rPr>
              <a:t> – региональные органы исполнительной власти по делам молодёжи, </a:t>
            </a:r>
            <a:r>
              <a:rPr lang="ru-RU" sz="700" kern="0" spc="-26" dirty="0" err="1">
                <a:solidFill>
                  <a:schemeClr val="bg2">
                    <a:lumMod val="50000"/>
                  </a:schemeClr>
                </a:solidFill>
              </a:rPr>
              <a:t>регио-нальные</a:t>
            </a:r>
            <a:r>
              <a:rPr lang="ru-RU" sz="700" kern="0" spc="-26" dirty="0">
                <a:solidFill>
                  <a:schemeClr val="bg2">
                    <a:lumMod val="50000"/>
                  </a:schemeClr>
                </a:solidFill>
              </a:rPr>
              <a:t> отделения  ДОСААФ России, ВВПОД «</a:t>
            </a:r>
            <a:r>
              <a:rPr lang="ru-RU" sz="700" kern="0" spc="-26" dirty="0" err="1">
                <a:solidFill>
                  <a:schemeClr val="bg2">
                    <a:lumMod val="50000"/>
                  </a:schemeClr>
                </a:solidFill>
              </a:rPr>
              <a:t>Юнармия</a:t>
            </a:r>
            <a:r>
              <a:rPr lang="ru-RU" sz="700" kern="0" spc="-26" dirty="0">
                <a:solidFill>
                  <a:schemeClr val="bg2">
                    <a:lumMod val="50000"/>
                  </a:schemeClr>
                </a:solidFill>
              </a:rPr>
              <a:t>»</a:t>
            </a:r>
          </a:p>
          <a:p>
            <a:pPr>
              <a:defRPr/>
            </a:pPr>
            <a:r>
              <a:rPr lang="ru-RU" sz="700" b="1" spc="-13" dirty="0">
                <a:solidFill>
                  <a:schemeClr val="bg2">
                    <a:lumMod val="50000"/>
                  </a:schemeClr>
                </a:solidFill>
              </a:rPr>
              <a:t>Финансирование</a:t>
            </a:r>
            <a:r>
              <a:rPr lang="ru-RU" sz="700" spc="-13" dirty="0">
                <a:solidFill>
                  <a:schemeClr val="bg2">
                    <a:lumMod val="50000"/>
                  </a:schemeClr>
                </a:solidFill>
              </a:rPr>
              <a:t>  - за счёт средств, предусмотренных региональными </a:t>
            </a:r>
            <a:r>
              <a:rPr lang="ru-RU" sz="700" spc="-13" dirty="0" smtClean="0">
                <a:solidFill>
                  <a:schemeClr val="bg2">
                    <a:lumMod val="50000"/>
                  </a:schemeClr>
                </a:solidFill>
              </a:rPr>
              <a:t>бюджетами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6876256" y="3939902"/>
            <a:ext cx="2160240" cy="1115984"/>
          </a:xfrm>
          <a:custGeom>
            <a:avLst/>
            <a:gdLst>
              <a:gd name="connsiteX0" fmla="*/ 0 w 1905000"/>
              <a:gd name="connsiteY0" fmla="*/ 0 h 1224136"/>
              <a:gd name="connsiteX1" fmla="*/ 1905000 w 1905000"/>
              <a:gd name="connsiteY1" fmla="*/ 0 h 1224136"/>
              <a:gd name="connsiteX2" fmla="*/ 1905000 w 1905000"/>
              <a:gd name="connsiteY2" fmla="*/ 1224136 h 1224136"/>
              <a:gd name="connsiteX3" fmla="*/ 0 w 1905000"/>
              <a:gd name="connsiteY3" fmla="*/ 1224136 h 1224136"/>
              <a:gd name="connsiteX4" fmla="*/ 0 w 1905000"/>
              <a:gd name="connsiteY4" fmla="*/ 0 h 1224136"/>
              <a:gd name="connsiteX0" fmla="*/ 0 w 1905000"/>
              <a:gd name="connsiteY0" fmla="*/ 0 h 1224136"/>
              <a:gd name="connsiteX1" fmla="*/ 1905000 w 1905000"/>
              <a:gd name="connsiteY1" fmla="*/ 0 h 1224136"/>
              <a:gd name="connsiteX2" fmla="*/ 1905000 w 1905000"/>
              <a:gd name="connsiteY2" fmla="*/ 1224136 h 1224136"/>
              <a:gd name="connsiteX3" fmla="*/ 0 w 1905000"/>
              <a:gd name="connsiteY3" fmla="*/ 1224136 h 1224136"/>
              <a:gd name="connsiteX4" fmla="*/ 0 w 1905000"/>
              <a:gd name="connsiteY4" fmla="*/ 648072 h 1224136"/>
              <a:gd name="connsiteX5" fmla="*/ 0 w 1905000"/>
              <a:gd name="connsiteY5" fmla="*/ 0 h 1224136"/>
              <a:gd name="connsiteX0" fmla="*/ 0 w 1905000"/>
              <a:gd name="connsiteY0" fmla="*/ 0 h 1224136"/>
              <a:gd name="connsiteX1" fmla="*/ 1905000 w 1905000"/>
              <a:gd name="connsiteY1" fmla="*/ 0 h 1224136"/>
              <a:gd name="connsiteX2" fmla="*/ 1905000 w 1905000"/>
              <a:gd name="connsiteY2" fmla="*/ 1224136 h 1224136"/>
              <a:gd name="connsiteX3" fmla="*/ 0 w 1905000"/>
              <a:gd name="connsiteY3" fmla="*/ 1224136 h 1224136"/>
              <a:gd name="connsiteX4" fmla="*/ 144016 w 1905000"/>
              <a:gd name="connsiteY4" fmla="*/ 648072 h 1224136"/>
              <a:gd name="connsiteX5" fmla="*/ 0 w 1905000"/>
              <a:gd name="connsiteY5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0" h="1224136">
                <a:moveTo>
                  <a:pt x="0" y="0"/>
                </a:moveTo>
                <a:lnTo>
                  <a:pt x="1905000" y="0"/>
                </a:lnTo>
                <a:lnTo>
                  <a:pt x="1905000" y="1224136"/>
                </a:lnTo>
                <a:lnTo>
                  <a:pt x="0" y="1224136"/>
                </a:lnTo>
                <a:lnTo>
                  <a:pt x="144016" y="6480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8311" tIns="22957" rIns="0" bIns="22957" anchor="t"/>
          <a:lstStyle/>
          <a:p>
            <a:pPr marL="182563" algn="ctr">
              <a:lnSpc>
                <a:spcPct val="90000"/>
              </a:lnSpc>
              <a:defRPr/>
            </a:pPr>
            <a:r>
              <a:rPr lang="ru-RU" sz="800" b="1" i="1" dirty="0">
                <a:solidFill>
                  <a:schemeClr val="bg2">
                    <a:lumMod val="50000"/>
                  </a:schemeClr>
                </a:solidFill>
              </a:rPr>
              <a:t>4 </a:t>
            </a:r>
            <a:r>
              <a:rPr lang="ru-RU" sz="800" b="1" i="1" dirty="0" smtClean="0">
                <a:solidFill>
                  <a:schemeClr val="bg2">
                    <a:lumMod val="50000"/>
                  </a:schemeClr>
                </a:solidFill>
              </a:rPr>
              <a:t>этап (финал)</a:t>
            </a:r>
            <a:endParaRPr lang="ru-RU" sz="800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182563" indent="84138">
              <a:lnSpc>
                <a:spcPct val="90000"/>
              </a:lnSpc>
              <a:defRPr/>
            </a:pPr>
            <a:r>
              <a:rPr lang="ru-RU" sz="700" dirty="0">
                <a:solidFill>
                  <a:schemeClr val="bg2">
                    <a:lumMod val="50000"/>
                  </a:schemeClr>
                </a:solidFill>
              </a:rPr>
              <a:t>(сентябрь) – республиканские, краевые, областные финалы</a:t>
            </a:r>
          </a:p>
          <a:p>
            <a:pPr marL="182563" indent="84138">
              <a:lnSpc>
                <a:spcPct val="90000"/>
              </a:lnSpc>
              <a:defRPr/>
            </a:pPr>
            <a:r>
              <a:rPr lang="ru-RU" sz="700" b="1" spc="-19" dirty="0">
                <a:solidFill>
                  <a:schemeClr val="bg2">
                    <a:lumMod val="50000"/>
                  </a:schemeClr>
                </a:solidFill>
              </a:rPr>
              <a:t> Организатор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– оргкомитет, утверждённый распоряжением заместителя полномочного представителя Президента РФ в ПФО </a:t>
            </a:r>
            <a:b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и Губернатором Оренбургской обл.</a:t>
            </a:r>
          </a:p>
          <a:p>
            <a:pPr marL="182563" indent="84138">
              <a:lnSpc>
                <a:spcPct val="90000"/>
              </a:lnSpc>
              <a:defRPr/>
            </a:pPr>
            <a:r>
              <a:rPr lang="ru-RU" sz="700" b="1" spc="-19" dirty="0">
                <a:solidFill>
                  <a:schemeClr val="bg2">
                    <a:lumMod val="50000"/>
                  </a:schemeClr>
                </a:solidFill>
              </a:rPr>
              <a:t>Финансирование</a:t>
            </a:r>
            <a:r>
              <a:rPr lang="ru-RU" sz="700" spc="-19" dirty="0">
                <a:solidFill>
                  <a:schemeClr val="bg2">
                    <a:lumMod val="50000"/>
                  </a:schemeClr>
                </a:solidFill>
              </a:rPr>
              <a:t> – за счёт бюджета Оренбургской области или других источников (гранты, субсидии, спонсорские средства и т.д.)</a:t>
            </a: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179512" y="915566"/>
            <a:ext cx="3024336" cy="1008112"/>
          </a:xfrm>
          <a:prstGeom prst="snip2DiagRect">
            <a:avLst>
              <a:gd name="adj1" fmla="val 0"/>
              <a:gd name="adj2" fmla="val 1786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872" tIns="22957" rIns="22957" bIns="22957" anchor="ctr"/>
          <a:lstStyle/>
          <a:p>
            <a:pPr>
              <a:defRPr/>
            </a:pPr>
            <a:endParaRPr lang="ru-RU" sz="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7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гражданское и патриотическое воспитание детей и подростков</a:t>
            </a:r>
          </a:p>
          <a:p>
            <a:pPr>
              <a:defRPr/>
            </a:pPr>
            <a:r>
              <a:rPr lang="ru-RU" sz="7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Задачи:</a:t>
            </a:r>
            <a:endParaRPr lang="ru-RU" sz="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1.Вовлечение подростков в занятия военно-прикладными видами спорта.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2.Физическое и нравственное развитие личности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3.Воспитание чувства взаимовыручки и товарищеской поддержки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4.Подготовка к службе в Вооружённых Силах</a:t>
            </a:r>
          </a:p>
          <a:p>
            <a:pPr algn="ctr">
              <a:defRPr/>
            </a:pP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2211710"/>
            <a:ext cx="2952328" cy="936104"/>
          </a:xfrm>
          <a:prstGeom prst="roundRect">
            <a:avLst>
              <a:gd name="adj" fmla="val 534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22957" tIns="22957" rIns="22957" bIns="22957" numCol="2" anchor="ctr"/>
          <a:lstStyle/>
          <a:p>
            <a:pPr>
              <a:defRPr/>
            </a:pPr>
            <a:r>
              <a:rPr lang="ru-RU" sz="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военно-историческая викторина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-строевая подготовка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-конкурс «Равнение на Знамёна»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-преодоление полосы препятствий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-неполная разборка-сборка автомата 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-снаряжение магазина АКМ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-метание гранаты</a:t>
            </a:r>
          </a:p>
          <a:p>
            <a:pPr>
              <a:defRPr/>
            </a:pP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-пулевая стрельба из пневматической </a:t>
            </a:r>
            <a:b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винтовки</a:t>
            </a:r>
          </a:p>
          <a:p>
            <a:pPr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-тактическая игра на местности</a:t>
            </a:r>
          </a:p>
          <a:p>
            <a:pPr>
              <a:spcAft>
                <a:spcPts val="383"/>
              </a:spcAft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-рапорт о проведении Вахты Памяти»</a:t>
            </a:r>
            <a:endParaRPr lang="ru-RU" sz="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3435846"/>
            <a:ext cx="2952328" cy="360040"/>
          </a:xfrm>
          <a:prstGeom prst="roundRect">
            <a:avLst>
              <a:gd name="adj" fmla="val 511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58311" tIns="29156" rIns="58311" bIns="29156" numCol="2" anchor="ctr"/>
          <a:lstStyle/>
          <a:p>
            <a:pPr>
              <a:defRPr/>
            </a:pPr>
            <a:r>
              <a:rPr lang="ru-RU" sz="700" spc="-26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-силовая </a:t>
            </a:r>
            <a:r>
              <a:rPr lang="ru-RU" sz="700" spc="-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гимнастика</a:t>
            </a:r>
          </a:p>
          <a:p>
            <a:pPr>
              <a:defRPr/>
            </a:pPr>
            <a:r>
              <a:rPr lang="ru-RU" sz="700" spc="-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-бег на короткую дистанцию (60 м.)</a:t>
            </a:r>
          </a:p>
          <a:p>
            <a:pPr>
              <a:defRPr/>
            </a:pPr>
            <a:r>
              <a:rPr lang="ru-RU" sz="700" spc="-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-бег на длинную дистанцию (</a:t>
            </a:r>
            <a:r>
              <a:rPr lang="ru-RU" sz="700" spc="-26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км.)</a:t>
            </a:r>
            <a:endParaRPr lang="ru-RU" sz="700" spc="-26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700" spc="-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-туристическая полоса препятствий</a:t>
            </a:r>
          </a:p>
          <a:p>
            <a:pPr>
              <a:defRPr/>
            </a:pPr>
            <a:r>
              <a:rPr lang="ru-RU" sz="700" spc="-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-первая доврачебная подготовка</a:t>
            </a:r>
          </a:p>
        </p:txBody>
      </p:sp>
      <p:sp>
        <p:nvSpPr>
          <p:cNvPr id="21" name="TextBox 20"/>
          <p:cNvSpPr txBox="1">
            <a:spLocks noChangeAspect="1"/>
          </p:cNvSpPr>
          <p:nvPr/>
        </p:nvSpPr>
        <p:spPr>
          <a:xfrm>
            <a:off x="3347864" y="897192"/>
            <a:ext cx="2952328" cy="8104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just" defTabSz="720000">
              <a:lnSpc>
                <a:spcPts val="700"/>
              </a:lnSpc>
              <a:buFont typeface="Arial" pitchFamily="34" charset="0"/>
              <a:buChar char="•"/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Учащиеся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общеобразовательных организаций в возрасте 14-15 лет. </a:t>
            </a:r>
            <a:endParaRPr lang="ru-RU" sz="7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defTabSz="720000">
              <a:lnSpc>
                <a:spcPts val="700"/>
              </a:lnSpc>
              <a:buFont typeface="Arial" pitchFamily="34" charset="0"/>
              <a:buChar char="•"/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команды – 15 человек: 10 юношей, 4 девушки, тренер команды. </a:t>
            </a:r>
            <a:endParaRPr lang="ru-RU" sz="7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defTabSz="720000">
              <a:lnSpc>
                <a:spcPts val="700"/>
              </a:lnSpc>
              <a:buFont typeface="Arial" pitchFamily="34" charset="0"/>
              <a:buChar char="•"/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Общее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количество команд – 16</a:t>
            </a: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От субъектов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РФ Приволжского федерального округа, а также от Донецкой и Луганской Народных </a:t>
            </a: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 - 14. </a:t>
            </a:r>
          </a:p>
          <a:p>
            <a:pPr algn="just" defTabSz="720000">
              <a:lnSpc>
                <a:spcPts val="700"/>
              </a:lnSpc>
              <a:buFont typeface="Arial" pitchFamily="34" charset="0"/>
              <a:buChar char="•"/>
              <a:defRPr/>
            </a:pP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Общее </a:t>
            </a:r>
            <a:r>
              <a:rPr lang="ru-RU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количество участников – 240 человек</a:t>
            </a:r>
            <a:r>
              <a:rPr lang="ru-RU" sz="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07489" y="1995686"/>
            <a:ext cx="1640391" cy="23888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ru-RU" sz="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Военная подготовка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78613" y="771550"/>
            <a:ext cx="1098143" cy="28803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defRPr/>
            </a:pPr>
            <a:r>
              <a:rPr lang="ru-RU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 и задачи</a:t>
            </a:r>
            <a:endParaRPr lang="ru-RU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39552" y="3219822"/>
            <a:ext cx="2376264" cy="20343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ru-RU" sz="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Физическая подготовка</a:t>
            </a:r>
            <a:endParaRPr lang="ru-RU" sz="9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353819" y="734988"/>
            <a:ext cx="866253" cy="18057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defRPr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Участники</a:t>
            </a:r>
            <a:endPara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948264" y="734988"/>
            <a:ext cx="1715016" cy="18057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defRPr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Основные организаторы</a:t>
            </a:r>
            <a:endPara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Военно-спортивная  игра «Зарница Поволжья – 2022»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6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005032" y="4890194"/>
            <a:ext cx="2133600" cy="273844"/>
          </a:xfrm>
        </p:spPr>
        <p:txBody>
          <a:bodyPr/>
          <a:lstStyle/>
          <a:p>
            <a:pPr>
              <a:defRPr/>
            </a:pPr>
            <a:fld id="{288B270A-BAA5-4465-944C-219AD7E93BE9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>
                <a:defRPr/>
              </a:pPr>
              <a:t>25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5856" y="1779662"/>
            <a:ext cx="2448272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1 - Республика Татарстан;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2 - Нижегородская область;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3 - Республика Башкортостан;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4 - Самарская область;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5 - Луганская Народная Республика;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6 - Удмуртская Республика;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7 - Донецкая Народная Республика;</a:t>
            </a:r>
          </a:p>
          <a:p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8 - Кировская область;</a:t>
            </a:r>
          </a:p>
          <a:p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9 - Чувашская Республика;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10 - Республика Мордовия;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11 - Ульяновская область;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12 - Республика Марий Эл;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13 - Саратовская область;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14 - Оренбургская область;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15 - Пензенская область;</a:t>
            </a:r>
            <a:b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800" dirty="0" smtClean="0">
                <a:solidFill>
                  <a:schemeClr val="bg2">
                    <a:lumMod val="50000"/>
                  </a:schemeClr>
                </a:solidFill>
              </a:rPr>
              <a:t>16 - Пермский край.</a:t>
            </a:r>
            <a:endParaRPr lang="ru-RU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1" name="Рисунок 3"/>
          <p:cNvPicPr preferRelativeResize="0">
            <a:picLocks noChangeAspect="1"/>
          </p:cNvPicPr>
          <p:nvPr/>
        </p:nvPicPr>
        <p:blipFill>
          <a:blip r:embed="rId3" cstate="print">
            <a:lum bright="-10000" contrast="30000"/>
          </a:blip>
          <a:srcRect l="22117" t="15526" r="23393" b="17213"/>
          <a:stretch>
            <a:fillRect/>
          </a:stretch>
        </p:blipFill>
        <p:spPr bwMode="auto">
          <a:xfrm>
            <a:off x="5795627" y="1779662"/>
            <a:ext cx="320435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1530" t="23750" r="31784" b="8001"/>
          <a:stretch>
            <a:fillRect/>
          </a:stretch>
        </p:blipFill>
        <p:spPr bwMode="auto">
          <a:xfrm>
            <a:off x="251520" y="876524"/>
            <a:ext cx="2880320" cy="414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1530" t="24577" r="31784" b="10404"/>
          <a:stretch>
            <a:fillRect/>
          </a:stretch>
        </p:blipFill>
        <p:spPr bwMode="auto">
          <a:xfrm>
            <a:off x="3203848" y="876524"/>
            <a:ext cx="2880320" cy="411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41530" t="22700" r="31784" b="9525"/>
          <a:stretch>
            <a:fillRect/>
          </a:stretch>
        </p:blipFill>
        <p:spPr bwMode="auto">
          <a:xfrm>
            <a:off x="6156176" y="876524"/>
            <a:ext cx="2880320" cy="411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лилиния 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Положение об окружном финале юнармейской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ВСИ «Зарница Поволжья» Приволжского ФО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26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816" t="11925" r="52811" b="18251"/>
          <a:stretch>
            <a:fillRect/>
          </a:stretch>
        </p:blipFill>
        <p:spPr bwMode="auto">
          <a:xfrm>
            <a:off x="251520" y="831951"/>
            <a:ext cx="3456384" cy="412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un9-20.userapi.com/impg/U-A3d1mpiRvdopp0ZpPyR_Hjl56Whqb5zCJH_g/e8O46jFbsK8.jpg?size=1280x853&amp;quality=95&amp;sign=3e2932df459327016668c94510b46e80&amp;type=album"/>
          <p:cNvPicPr/>
          <p:nvPr/>
        </p:nvPicPr>
        <p:blipFill>
          <a:blip r:embed="rId3" cstate="print">
            <a:lum bright="20000" contrast="30000"/>
          </a:blip>
          <a:srcRect r="7875" b="5657"/>
          <a:stretch>
            <a:fillRect/>
          </a:stretch>
        </p:blipFill>
        <p:spPr bwMode="auto">
          <a:xfrm>
            <a:off x="6084168" y="843558"/>
            <a:ext cx="273630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zarnica.jpg"/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tretch>
            <a:fillRect/>
          </a:stretch>
        </p:blipFill>
        <p:spPr>
          <a:xfrm>
            <a:off x="4139952" y="2160240"/>
            <a:ext cx="2670536" cy="17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олилиния 10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15963"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</a:rPr>
              <a:t>Содержание Методики проведения юнармейских военно-спортивных соревнований </a:t>
            </a:r>
          </a:p>
          <a:p>
            <a:pPr marL="715963"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</a:rPr>
              <a:t>«Зарница» среди обучающихся образовательных организаций среднего образования </a:t>
            </a:r>
          </a:p>
          <a:p>
            <a:pPr marL="715963"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</a:rPr>
              <a:t>и юнармейских отрядов Оренбургской области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27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4004359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Данное методическое пособие разработано с целью оказания помощи учителям физической культуры, основ безопасности жизнедеятельности образовательных организаций, а также муниципальным органам по делам молодежи в проведении юнармейских военно-спортивных соревнованиях «Зарница» среди обучающихся образовательных организаций среднего общего образования и юнармейских отрядов Оренбургской области.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Рисунок 13" descr="https://sun9-88.userapi.com/impg/d9RuQI9XO2We1S3jHgjnRLyn5KdALIM3S9Sy-A/7cE6M952e1A.jpg?size=1280x853&amp;quality=95&amp;sign=de72f885b86121450f1e5298c50652dc&amp;type=album"/>
          <p:cNvPicPr/>
          <p:nvPr/>
        </p:nvPicPr>
        <p:blipFill>
          <a:blip r:embed="rId6" cstate="print"/>
          <a:srcRect l="4041"/>
          <a:stretch>
            <a:fillRect/>
          </a:stretch>
        </p:blipFill>
        <p:spPr bwMode="auto">
          <a:xfrm>
            <a:off x="4139952" y="843558"/>
            <a:ext cx="1710072" cy="118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https://sun9-76.userapi.com/impg/uDuGjIZHgrqeeO2wQUITXRRgHqi52VDDwt5kfw/yEds9TCV8cc.jpg?size=1280x853&amp;quality=95&amp;sign=8e9ad4ac81c68fbc097208087eb1979d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787774"/>
            <a:ext cx="1800200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54430" t="12201" r="13677" b="4326"/>
          <a:stretch>
            <a:fillRect/>
          </a:stretch>
        </p:blipFill>
        <p:spPr bwMode="auto">
          <a:xfrm>
            <a:off x="3203848" y="915566"/>
            <a:ext cx="2808312" cy="395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15651" t="12600" r="50093" b="12326"/>
          <a:stretch>
            <a:fillRect/>
          </a:stretch>
        </p:blipFill>
        <p:spPr bwMode="auto">
          <a:xfrm>
            <a:off x="179512" y="915566"/>
            <a:ext cx="2880320" cy="394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4858" t="13251" r="50886" b="6426"/>
          <a:stretch>
            <a:fillRect/>
          </a:stretch>
        </p:blipFill>
        <p:spPr bwMode="auto">
          <a:xfrm>
            <a:off x="6156176" y="915566"/>
            <a:ext cx="2808311" cy="396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олилиния 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План проведения окружного финала ВСИ «Зарница Поволжья»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28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Конкурсы и соревнования в ходе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военно-спортивной  игры «Зарница Поволжья – 2022»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29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Рисунок 10" descr="https://sun9-81.userapi.com/impg/9pdaAdOdrsAieEmRimPCB5pD3ih17GMX9VO-tw/yT8NTNOAtWc.jpg?size=1280x853&amp;quality=95&amp;sign=ad386f073c5edf0dd6e2a0c58e2db166&amp;type=album"/>
          <p:cNvPicPr/>
          <p:nvPr/>
        </p:nvPicPr>
        <p:blipFill>
          <a:blip r:embed="rId3" cstate="print"/>
          <a:srcRect l="2473" t="9890" r="3571" b="4808"/>
          <a:stretch>
            <a:fillRect/>
          </a:stretch>
        </p:blipFill>
        <p:spPr bwMode="auto">
          <a:xfrm>
            <a:off x="251520" y="1347614"/>
            <a:ext cx="273630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https://sun9-46.userapi.com/impg/Qxk85d38CPI7VNT9CerJwf7zRMRJr4V7mSA7nQ/XK21seMw2sc.jpg?size=1280x854&amp;quality=95&amp;sign=230e1a4aaf38e2a2b3506ce4720f9369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9822"/>
            <a:ext cx="2736000" cy="1728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9552" y="915566"/>
            <a:ext cx="2016224" cy="2462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Конкурс «Визитная карточка»</a:t>
            </a:r>
            <a:endParaRPr lang="ru-RU" sz="1000" dirty="0"/>
          </a:p>
        </p:txBody>
      </p:sp>
      <p:pic>
        <p:nvPicPr>
          <p:cNvPr id="22" name="Рисунок 21" descr="https://sun9-37.userapi.com/impg/0vVjX5aHyg_s3xdWanZWyRorDu2KXIJ8ceBBBg/s_82yOIvCXQ.jpg?size=1280x853&amp;quality=95&amp;sign=310dd40ebc9ff843be4ad2e14e551739&amp;type=album"/>
          <p:cNvPicPr/>
          <p:nvPr/>
        </p:nvPicPr>
        <p:blipFill>
          <a:blip r:embed="rId5" cstate="print"/>
          <a:srcRect t="7485" r="4990" b="6439"/>
          <a:stretch>
            <a:fillRect/>
          </a:stretch>
        </p:blipFill>
        <p:spPr bwMode="auto">
          <a:xfrm>
            <a:off x="3131840" y="3219822"/>
            <a:ext cx="273600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https://sun9-80.userapi.com/impg/A1tU3a-Xjy2lBnYeeh_QVLGK_S8DdkrGksiB0g/jZAtTBbVRBs.jpg?size=1280x853&amp;quality=95&amp;sign=d24ae1a9234339087b620b2f066879ce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347613"/>
            <a:ext cx="2736304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491880" y="915566"/>
            <a:ext cx="2016224" cy="2462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Плавание 50 м.</a:t>
            </a:r>
            <a:endParaRPr lang="ru-RU" sz="1000" dirty="0"/>
          </a:p>
        </p:txBody>
      </p:sp>
      <p:pic>
        <p:nvPicPr>
          <p:cNvPr id="25" name="Рисунок 24" descr="https://sun9-84.userapi.com/impg/rhEywAqvifRcs5AIlLn7sGZtYdyVO2PMX8_43Q/tpvVuD9RuhY.jpg?size=1280x853&amp;quality=95&amp;sign=7b478255fdee7f25547dc6ed1461d24e&amp;type=album"/>
          <p:cNvPicPr/>
          <p:nvPr/>
        </p:nvPicPr>
        <p:blipFill>
          <a:blip r:embed="rId7" cstate="print"/>
          <a:srcRect b="7692"/>
          <a:stretch>
            <a:fillRect/>
          </a:stretch>
        </p:blipFill>
        <p:spPr bwMode="auto">
          <a:xfrm>
            <a:off x="6012160" y="3219822"/>
            <a:ext cx="273630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https://sun9-40.userapi.com/impg/WJ0kv_ziBs035UlD93dkbyXIpASE2J4KkHh29A/PPMvYKRS_Xw.jpg?size=1280x853&amp;quality=95&amp;sign=2b718af67b340c4090fd492d95dbaec9&amp;type=album"/>
          <p:cNvPicPr/>
          <p:nvPr/>
        </p:nvPicPr>
        <p:blipFill>
          <a:blip r:embed="rId8" cstate="print"/>
          <a:srcRect t="13700" r="19988" b="23286"/>
          <a:stretch>
            <a:fillRect/>
          </a:stretch>
        </p:blipFill>
        <p:spPr bwMode="auto">
          <a:xfrm>
            <a:off x="6012160" y="1347614"/>
            <a:ext cx="273630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372200" y="915566"/>
            <a:ext cx="2016224" cy="2462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Бег на 60 м.</a:t>
            </a:r>
            <a:endParaRPr lang="ru-RU" sz="1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cs typeface="Arial"/>
              </a:rPr>
              <a:t>Актуальность и цель патриотического воспитания</a:t>
            </a:r>
            <a:endParaRPr lang="ru-RU" sz="1400" b="1" dirty="0">
              <a:solidFill>
                <a:schemeClr val="bg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3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A5F6C0-1420-14A6-F780-D757059E5F33}"/>
              </a:ext>
            </a:extLst>
          </p:cNvPr>
          <p:cNvSpPr txBox="1"/>
          <p:nvPr/>
        </p:nvSpPr>
        <p:spPr>
          <a:xfrm>
            <a:off x="539552" y="1059582"/>
            <a:ext cx="381642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266700" algn="just"/>
            <a:r>
              <a:rPr lang="en-US" sz="1200" dirty="0" err="1">
                <a:ea typeface="Verdana"/>
                <a:cs typeface="Times New Roman"/>
              </a:rPr>
              <a:t>Главная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цель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патриотического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воспитания</a:t>
            </a:r>
            <a:r>
              <a:rPr lang="en-US" sz="1200" dirty="0">
                <a:ea typeface="Verdana"/>
                <a:cs typeface="Times New Roman"/>
              </a:rPr>
              <a:t> – </a:t>
            </a:r>
            <a:r>
              <a:rPr lang="en-US" sz="1200" dirty="0" err="1">
                <a:ea typeface="Verdana"/>
                <a:cs typeface="Times New Roman"/>
              </a:rPr>
              <a:t>возрождение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smtClean="0">
                <a:ea typeface="Verdana"/>
                <a:cs typeface="Times New Roman"/>
              </a:rPr>
              <a:t>в </a:t>
            </a:r>
            <a:r>
              <a:rPr lang="en-US" sz="1200" dirty="0" err="1">
                <a:ea typeface="Verdana"/>
                <a:cs typeface="Times New Roman"/>
              </a:rPr>
              <a:t>российском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обществе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 smtClean="0">
                <a:ea typeface="Verdana"/>
                <a:cs typeface="Times New Roman"/>
              </a:rPr>
              <a:t>гражданственности</a:t>
            </a:r>
            <a:r>
              <a:rPr lang="ru-RU" sz="1200" dirty="0" smtClean="0">
                <a:ea typeface="Verdana"/>
                <a:cs typeface="Times New Roman"/>
              </a:rPr>
              <a:t> </a:t>
            </a:r>
            <a:r>
              <a:rPr lang="en-US" sz="1200" dirty="0" smtClean="0">
                <a:ea typeface="Verdana"/>
                <a:cs typeface="Times New Roman"/>
              </a:rPr>
              <a:t>и </a:t>
            </a:r>
            <a:r>
              <a:rPr lang="en-US" sz="1200" dirty="0" err="1">
                <a:ea typeface="Verdana"/>
                <a:cs typeface="Times New Roman"/>
              </a:rPr>
              <a:t>патриотизма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как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важнейших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духовно-нравственных</a:t>
            </a:r>
            <a:r>
              <a:rPr lang="en-US" sz="1200" dirty="0">
                <a:ea typeface="Verdana"/>
                <a:cs typeface="Times New Roman"/>
              </a:rPr>
              <a:t> и </a:t>
            </a:r>
            <a:r>
              <a:rPr lang="en-US" sz="1200" dirty="0" err="1">
                <a:ea typeface="Verdana"/>
                <a:cs typeface="Times New Roman"/>
              </a:rPr>
              <a:t>социальных</a:t>
            </a:r>
            <a:r>
              <a:rPr lang="en-US" sz="1200" dirty="0">
                <a:ea typeface="Verdana"/>
                <a:cs typeface="Times New Roman"/>
              </a:rPr>
              <a:t> </a:t>
            </a:r>
            <a:r>
              <a:rPr lang="en-US" sz="1200" dirty="0" err="1">
                <a:ea typeface="Verdana"/>
                <a:cs typeface="Times New Roman"/>
              </a:rPr>
              <a:t>ценностей</a:t>
            </a:r>
            <a:r>
              <a:rPr lang="en-US" sz="1200" dirty="0">
                <a:ea typeface="Verdana"/>
                <a:cs typeface="Times New Roman"/>
              </a:rPr>
              <a:t>.</a:t>
            </a:r>
            <a:endParaRPr lang="en-US" sz="1200" dirty="0">
              <a:cs typeface="Times New Roman"/>
            </a:endParaRPr>
          </a:p>
        </p:txBody>
      </p:sp>
      <p:pic>
        <p:nvPicPr>
          <p:cNvPr id="11" name="Рисунок 12" descr="Изображение выглядит как текст, человек, небо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1587B06-3750-9EE7-5A3B-EAB7E0638D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2133" t="7500"/>
          <a:stretch>
            <a:fillRect/>
          </a:stretch>
        </p:blipFill>
        <p:spPr>
          <a:xfrm>
            <a:off x="539552" y="2139702"/>
            <a:ext cx="381642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B6AA30-73DA-4217-ABB1-F75362969A00}"/>
              </a:ext>
            </a:extLst>
          </p:cNvPr>
          <p:cNvSpPr txBox="1"/>
          <p:nvPr/>
        </p:nvSpPr>
        <p:spPr>
          <a:xfrm>
            <a:off x="4644008" y="3441994"/>
            <a:ext cx="4176464" cy="13620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671" tIns="34336" rIns="68671" bIns="34336">
            <a:spAutoFit/>
          </a:bodyPr>
          <a:lstStyle/>
          <a:p>
            <a:pPr indent="358775" algn="just"/>
            <a:r>
              <a:rPr lang="ru-RU" sz="1200" dirty="0" smtClean="0"/>
              <a:t>Важность </a:t>
            </a:r>
            <a:r>
              <a:rPr lang="ru-RU" sz="1200" dirty="0"/>
              <a:t>военно-патриотического воспитания молодежи неоднократно подчеркивал </a:t>
            </a:r>
            <a:r>
              <a:rPr lang="ru-RU" sz="1200" b="1" dirty="0"/>
              <a:t>Президент Российской Федерации В.В. Путин</a:t>
            </a:r>
            <a:r>
              <a:rPr lang="ru-RU" sz="1200" dirty="0"/>
              <a:t>. </a:t>
            </a:r>
            <a:endParaRPr lang="ru-RU" sz="1200" dirty="0" smtClean="0"/>
          </a:p>
          <a:p>
            <a:pPr indent="358775" algn="just"/>
            <a:r>
              <a:rPr lang="ru-RU" sz="1200" dirty="0" smtClean="0"/>
              <a:t>Он </a:t>
            </a:r>
            <a:r>
              <a:rPr lang="ru-RU" sz="1200" dirty="0"/>
              <a:t>отмечал, что «...патриотизм — одна из главных опор общества и государства. От того, как сегодня мы воспитываем молодежь, зависит будущее России как современного, эффективного </a:t>
            </a:r>
            <a:r>
              <a:rPr lang="ru-RU" sz="1200" dirty="0" smtClean="0"/>
              <a:t>государства»</a:t>
            </a:r>
            <a:endParaRPr lang="ru-RU" sz="1200" dirty="0"/>
          </a:p>
        </p:txBody>
      </p:sp>
      <p:pic>
        <p:nvPicPr>
          <p:cNvPr id="9" name="Picture 2" descr="https://rtvi.com/wp-content/uploads/2022/04/bcbb67a9b2eb43f551fa0a777f5e1d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0" b="20000"/>
          <a:stretch>
            <a:fillRect/>
          </a:stretch>
        </p:blipFill>
        <p:spPr bwMode="auto">
          <a:xfrm>
            <a:off x="4637383" y="987574"/>
            <a:ext cx="418308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Конкурсы и соревнования в ходе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военно-спортивной  игры «Зарница Поволжья – 2022»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30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552" y="915566"/>
            <a:ext cx="2016224" cy="2462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Строевая подготовка</a:t>
            </a:r>
            <a:endParaRPr lang="ru-RU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3059832" y="915566"/>
            <a:ext cx="2880320" cy="2462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Основы безопасности жизнедеятельности</a:t>
            </a:r>
            <a:endParaRPr lang="ru-RU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16216" y="915566"/>
            <a:ext cx="2016224" cy="2462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Равнение на знамена</a:t>
            </a:r>
            <a:endParaRPr lang="ru-RU" sz="1000" dirty="0"/>
          </a:p>
        </p:txBody>
      </p:sp>
      <p:pic>
        <p:nvPicPr>
          <p:cNvPr id="14" name="Рисунок 13" descr="https://sun9-59.userapi.com/impg/cDAlEVdUJ8IpjU-8O6sb_k2SUmQIeOxtkGOg_Q/b8mq7VXCRVY.jpg?size=1280x853&amp;quality=96&amp;sign=43fed7b7588a19de3bac8267fb561f5c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347614"/>
            <a:ext cx="2520000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https://sun9-6.userapi.com/impg/VymOLTV98-lDORTy-1F1-TJFwulStp0y93TY3g/3Vc6s4N94VY.jpg?size=1280x853&amp;quality=96&amp;sign=b1b569ea9efb43b921f64da7f5fadbd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147815"/>
            <a:ext cx="2520280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https://sun9-4.userapi.com/impg/GQxVs5QYpoaFTpTJqJcaQqJf6Cdj83aG1u8y4w/o67CBjXlYUA.jpg?size=1280x853&amp;quality=95&amp;sign=6a67ef1d0b8c2ee0d3c88a9ba4125533&amp;type=album"/>
          <p:cNvPicPr/>
          <p:nvPr/>
        </p:nvPicPr>
        <p:blipFill>
          <a:blip r:embed="rId5" cstate="print"/>
          <a:srcRect l="8510" r="4255" b="11659"/>
          <a:stretch>
            <a:fillRect/>
          </a:stretch>
        </p:blipFill>
        <p:spPr bwMode="auto">
          <a:xfrm>
            <a:off x="3275856" y="1347614"/>
            <a:ext cx="252028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https://sun9-86.userapi.com/impg/2u8fIhjbo73f6YJjhGbHDoeK8k1zpK9NWl0DXg/404-Fe5u_H4.jpg?size=1280x853&amp;quality=95&amp;sign=07cec08c23a02581f1dce7e714abd40a&amp;type=album"/>
          <p:cNvPicPr/>
          <p:nvPr/>
        </p:nvPicPr>
        <p:blipFill>
          <a:blip r:embed="rId6" cstate="print"/>
          <a:srcRect l="10063" t="11321" r="1883"/>
          <a:stretch>
            <a:fillRect/>
          </a:stretch>
        </p:blipFill>
        <p:spPr bwMode="auto">
          <a:xfrm>
            <a:off x="3275856" y="3147814"/>
            <a:ext cx="2520280" cy="169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https://sun9-40.userapi.com/impg/TmMCXGAcQfvCijLwqmmnk-6B85h3DRGzPacgNA/ys7UyxPJfYI.jpg?size=1280x853&amp;quality=95&amp;sign=3e90fb9f0e23f3e1293f7bba2e184d0d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147814"/>
            <a:ext cx="252028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https://sun9-16.userapi.com/impg/_MlCQoSxsyx5EyWZOF1kTLBcOB_Hz9cRSvZt-A/0FDIe9quyjE.jpg?size=1280x853&amp;quality=96&amp;sign=4b80b8fbbce0da107519a97cf858efd5&amp;type=album"/>
          <p:cNvPicPr/>
          <p:nvPr/>
        </p:nvPicPr>
        <p:blipFill>
          <a:blip r:embed="rId8" cstate="print"/>
          <a:srcRect l="5150" t="22726" r="17271"/>
          <a:stretch>
            <a:fillRect/>
          </a:stretch>
        </p:blipFill>
        <p:spPr bwMode="auto">
          <a:xfrm>
            <a:off x="6156176" y="1347614"/>
            <a:ext cx="2520280" cy="165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7544" y="807590"/>
            <a:ext cx="8496944" cy="432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1. Высоко подготовленный состав оргкомитета (команды) ВСИ в лице Департамента Молодёжной политики Оренбургской области, опирающегося на опытных организаторов и специалистов в этом направлении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297668"/>
            <a:ext cx="8496944" cy="44404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2.Тщательный подбор судей соревнований, продуманная организация их работы с учётом постоянного взаимодействия                                 с оргкомитетом и полного взаимопонимания с руководителями и участниками команд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799747"/>
            <a:ext cx="8496944" cy="324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3.Постоянное внимание и поддержка ВСИ со стороны первых лиц органов власти Приволжского ФО и Оренбургской области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2181778"/>
            <a:ext cx="8496944" cy="324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4. Отличная материально-техническая и спортивная база (санаторий </a:t>
            </a:r>
            <a:r>
              <a:rPr lang="ru-RU" sz="1000" dirty="0" err="1" smtClean="0">
                <a:solidFill>
                  <a:schemeClr val="tx1"/>
                </a:solidFill>
              </a:rPr>
              <a:t>Самородово</a:t>
            </a:r>
            <a:r>
              <a:rPr lang="ru-RU" sz="1000" dirty="0" smtClean="0">
                <a:solidFill>
                  <a:schemeClr val="tx1"/>
                </a:solidFill>
              </a:rPr>
              <a:t>), позволяющая решать все задачи ВСИ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2563808"/>
            <a:ext cx="8496944" cy="324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5. Насыщенная и разнообразная культурно-психологическая  программа патриотической направленности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2945838"/>
            <a:ext cx="8496944" cy="324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6. Продуманная система награждений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544" y="3327870"/>
            <a:ext cx="8496944" cy="324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000" dirty="0" smtClean="0">
                <a:solidFill>
                  <a:schemeClr val="tx1"/>
                </a:solidFill>
              </a:rPr>
              <a:t>7.Очень впечатляющее проведение открытия и закрытия ВСИ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https://sun9-82.userapi.com/impg/SJVLjpjJrgU_Fz8a_OmaBpQ-TywCYt16zBcG7g/739ME5cKzBU.jpg?size=1280x853&amp;quality=95&amp;sign=63ff07a575f5e6378fe8ffb4493c307d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3785785"/>
            <a:ext cx="2276452" cy="12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1631626456_m-yde5vqt3s.jpg"/>
          <p:cNvPicPr>
            <a:picLocks noChangeAspect="1"/>
          </p:cNvPicPr>
          <p:nvPr/>
        </p:nvPicPr>
        <p:blipFill>
          <a:blip r:embed="rId3" cstate="print"/>
          <a:srcRect t="12138" b="8092"/>
          <a:stretch>
            <a:fillRect/>
          </a:stretch>
        </p:blipFill>
        <p:spPr>
          <a:xfrm>
            <a:off x="5868144" y="3694697"/>
            <a:ext cx="2592288" cy="1378026"/>
          </a:xfrm>
          <a:prstGeom prst="rect">
            <a:avLst/>
          </a:prstGeom>
        </p:spPr>
      </p:pic>
      <p:pic>
        <p:nvPicPr>
          <p:cNvPr id="15" name="Рисунок 14" descr="maxresdefault.jpg"/>
          <p:cNvPicPr>
            <a:picLocks noChangeAspect="1"/>
          </p:cNvPicPr>
          <p:nvPr/>
        </p:nvPicPr>
        <p:blipFill>
          <a:blip r:embed="rId4" cstate="print"/>
          <a:srcRect l="22760" t="5260" r="22617" b="352"/>
          <a:stretch>
            <a:fillRect/>
          </a:stretch>
        </p:blipFill>
        <p:spPr>
          <a:xfrm>
            <a:off x="3851920" y="3723878"/>
            <a:ext cx="144016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олилиния 15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Основные положительные моменты, характеризующие высокий уровень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проведения ВСИ и её военно-патриотическую направленность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31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32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Рисунок 17" descr="https://sun1.ufanet-orenburg.userapi.com/impg/PlFqXeydkzA6yF548U9CrIdvHOuMYmuhw24zOg/dtKvisbL794.jpg?size=1280x853&amp;quality=95&amp;sign=543cb340c9fcd4bc44b3346c86921f6b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5526"/>
            <a:ext cx="51845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36512" y="4299942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Участники финала девятой военно-спортивной игры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«Зарница Поволжья» - будущие защитники Отечества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16. 09.2022.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Самородово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, Оренбургская область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https://sun9-22.userapi.com/impg/xy_0OFmvujLaKYE1tVTSsmeOU4Ko9eBO_SduHw/aRNSmGb-TxA.jpg?size=1280x853&amp;quality=95&amp;sign=2aa9f716d33414882223c3164ba6e498&amp;type=album"/>
          <p:cNvPicPr/>
          <p:nvPr/>
        </p:nvPicPr>
        <p:blipFill>
          <a:blip r:embed="rId3" cstate="print"/>
          <a:srcRect l="6362" t="28181"/>
          <a:stretch>
            <a:fillRect/>
          </a:stretch>
        </p:blipFill>
        <p:spPr bwMode="auto">
          <a:xfrm>
            <a:off x="5652120" y="2283718"/>
            <a:ext cx="31683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80A2449.jpg"/>
          <p:cNvPicPr>
            <a:picLocks noChangeAspect="1"/>
          </p:cNvPicPr>
          <p:nvPr/>
        </p:nvPicPr>
        <p:blipFill>
          <a:blip r:embed="rId4" cstate="print"/>
          <a:srcRect t="15000" b="4287"/>
          <a:stretch>
            <a:fillRect/>
          </a:stretch>
        </p:blipFill>
        <p:spPr>
          <a:xfrm>
            <a:off x="5652120" y="555526"/>
            <a:ext cx="3168352" cy="163359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Военно-патриотическое воспитание</a:t>
            </a:r>
            <a:endParaRPr lang="ru-RU" sz="1400" b="1" dirty="0">
              <a:solidFill>
                <a:schemeClr val="bg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4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B6AA30-73DA-4217-ABB1-F75362969A00}"/>
              </a:ext>
            </a:extLst>
          </p:cNvPr>
          <p:cNvSpPr txBox="1"/>
          <p:nvPr/>
        </p:nvSpPr>
        <p:spPr>
          <a:xfrm>
            <a:off x="2843808" y="853842"/>
            <a:ext cx="6120680" cy="13620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671" tIns="34336" rIns="68671" bIns="34336">
            <a:spAutoFit/>
          </a:bodyPr>
          <a:lstStyle/>
          <a:p>
            <a:pPr indent="358775" algn="just"/>
            <a:r>
              <a:rPr lang="ru-RU" sz="1200" b="1" dirty="0" smtClean="0">
                <a:ln w="0"/>
              </a:rPr>
              <a:t>Военно-патриотическое </a:t>
            </a:r>
            <a:r>
              <a:rPr lang="ru-RU" sz="1200" b="1" dirty="0">
                <a:ln w="0"/>
              </a:rPr>
              <a:t>воспитание </a:t>
            </a:r>
            <a:r>
              <a:rPr lang="ru-RU" sz="1200" dirty="0">
                <a:ln w="0"/>
              </a:rPr>
              <a:t>– это многоплановая систематическая целенаправленная и скоординированная деятельность государственных органов, общественных объединений и организаций по формированию у молодёжи высокого патриотического сознания, возвышенного чувства верности своему Отечеству, готовности к его защите как важнейшей конституционной обязанности в отстаивании национальных интересов Российской Федерации и обеспечении её военной безопасности перед лицом внешних и внутренних </a:t>
            </a:r>
            <a:r>
              <a:rPr lang="ru-RU" sz="1200" dirty="0" smtClean="0">
                <a:ln w="0"/>
              </a:rPr>
              <a:t>угроз </a:t>
            </a:r>
            <a:endParaRPr lang="ru-RU" sz="1200" dirty="0">
              <a:ln w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B6AA30-73DA-4217-ABB1-F75362969A00}"/>
              </a:ext>
            </a:extLst>
          </p:cNvPr>
          <p:cNvSpPr txBox="1"/>
          <p:nvPr/>
        </p:nvSpPr>
        <p:spPr>
          <a:xfrm>
            <a:off x="2843808" y="2483738"/>
            <a:ext cx="6124108" cy="438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671" tIns="34336" rIns="68671" bIns="34336">
            <a:spAutoFit/>
          </a:bodyPr>
          <a:lstStyle/>
          <a:p>
            <a:pPr indent="358775" algn="just"/>
            <a:r>
              <a:rPr lang="ru-RU" sz="1200" b="1" dirty="0" smtClean="0"/>
              <a:t>Военно-патриотическое воспитание молодежи </a:t>
            </a:r>
            <a:r>
              <a:rPr lang="ru-RU" sz="1200" dirty="0" smtClean="0"/>
              <a:t>— </a:t>
            </a:r>
            <a:r>
              <a:rPr lang="ru-RU" sz="1200" dirty="0"/>
              <a:t>это актуальная задача для современного российского </a:t>
            </a:r>
            <a:r>
              <a:rPr lang="ru-RU" sz="1200" dirty="0" smtClean="0"/>
              <a:t>государства </a:t>
            </a:r>
            <a:endParaRPr lang="ru-RU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G:\Будяй АВ\ФОТО\Фото календари\Фото календари\064.jpg"/>
          <p:cNvPicPr>
            <a:picLocks noChangeAspect="1" noChangeArrowheads="1"/>
          </p:cNvPicPr>
          <p:nvPr/>
        </p:nvPicPr>
        <p:blipFill>
          <a:blip r:embed="rId3" cstate="print"/>
          <a:srcRect t="7500" b="26875"/>
          <a:stretch>
            <a:fillRect/>
          </a:stretch>
        </p:blipFill>
        <p:spPr bwMode="auto">
          <a:xfrm>
            <a:off x="261807" y="843558"/>
            <a:ext cx="2437985" cy="213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G:\Будяй АВ\ФОТО\Fwd Фотографии от РО Амурской области\Юнармейцы частые гости Благовещенской ОТ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557" y="3090422"/>
            <a:ext cx="2902283" cy="19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G:\Будяй АВ\ФОТО\Фотоальбом\Фотоальбом\Спартакиада допризывной молодежи\QUYb2DpxDr0.jpg"/>
          <p:cNvPicPr>
            <a:picLocks noChangeAspect="1" noChangeArrowheads="1"/>
          </p:cNvPicPr>
          <p:nvPr/>
        </p:nvPicPr>
        <p:blipFill>
          <a:blip r:embed="rId5" cstate="print"/>
          <a:srcRect r="8650"/>
          <a:stretch>
            <a:fillRect/>
          </a:stretch>
        </p:blipFill>
        <p:spPr bwMode="auto">
          <a:xfrm>
            <a:off x="6012160" y="3090422"/>
            <a:ext cx="2880319" cy="19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G:\Будяй АВ\ФОТО\ЦАМК\DSC_1681.JPG"/>
          <p:cNvPicPr>
            <a:picLocks noChangeAspect="1" noChangeArrowheads="1"/>
          </p:cNvPicPr>
          <p:nvPr/>
        </p:nvPicPr>
        <p:blipFill>
          <a:blip r:embed="rId6" cstate="print"/>
          <a:srcRect r="5000"/>
          <a:stretch>
            <a:fillRect/>
          </a:stretch>
        </p:blipFill>
        <p:spPr bwMode="auto">
          <a:xfrm>
            <a:off x="3203848" y="3091672"/>
            <a:ext cx="2736304" cy="192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военно-патриотического воспитания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5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992561"/>
            <a:ext cx="6552728" cy="9311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671" tIns="34336" rIns="68671" bIns="34336">
            <a:spAutoFit/>
          </a:bodyPr>
          <a:lstStyle/>
          <a:p>
            <a:pPr indent="358775" algn="just"/>
            <a:r>
              <a:rPr lang="ru-RU" sz="1400" b="1" dirty="0" smtClean="0"/>
              <a:t>Военно-патриотическое </a:t>
            </a:r>
            <a:r>
              <a:rPr lang="ru-RU" sz="1400" b="1" dirty="0"/>
              <a:t>воспитание </a:t>
            </a:r>
            <a:r>
              <a:rPr lang="ru-RU" sz="1400" dirty="0"/>
              <a:t>призвано воспитывать любовь к Родине, верность боевым традициям российского народа и его Вооруженных Сил, способствовать приобретению гражданами военных и военно-технических </a:t>
            </a:r>
            <a:r>
              <a:rPr lang="ru-RU" sz="1400" dirty="0" smtClean="0"/>
              <a:t>знаний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149332"/>
            <a:ext cx="6552728" cy="26546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671" tIns="34336" rIns="68671" bIns="34336">
            <a:spAutoFit/>
          </a:bodyPr>
          <a:lstStyle/>
          <a:p>
            <a:pPr marL="214598" indent="-214598" algn="just">
              <a:buFont typeface="Arial" panose="020B0604020202020204" pitchFamily="34" charset="0"/>
              <a:buChar char="•"/>
            </a:pPr>
            <a:r>
              <a:rPr lang="ru-RU" sz="1200" dirty="0"/>
              <a:t>формирование у граждан России патриотических ценностей, патриотического самосознания;</a:t>
            </a:r>
          </a:p>
          <a:p>
            <a:pPr marL="214598" indent="-214598" algn="just">
              <a:buFont typeface="Arial" panose="020B0604020202020204" pitchFamily="34" charset="0"/>
              <a:buChar char="•"/>
            </a:pPr>
            <a:r>
              <a:rPr lang="ru-RU" sz="1200" dirty="0"/>
              <a:t>воспитание верности боевым и героическим традициям Российской армии;</a:t>
            </a:r>
          </a:p>
          <a:p>
            <a:pPr marL="214598" indent="-214598" algn="just">
              <a:buFont typeface="Arial" panose="020B0604020202020204" pitchFamily="34" charset="0"/>
              <a:buChar char="•"/>
            </a:pPr>
            <a:r>
              <a:rPr lang="ru-RU" sz="1200" dirty="0"/>
              <a:t>утверждение в обществе сознательного отношения к выполнению конституционного долга по защите свободы и независимости России, обеспечению ее безопасности и суверенитета;</a:t>
            </a:r>
          </a:p>
          <a:p>
            <a:pPr marL="214598" indent="-214598" algn="just">
              <a:buFont typeface="Arial" panose="020B0604020202020204" pitchFamily="34" charset="0"/>
              <a:buChar char="•"/>
            </a:pPr>
            <a:r>
              <a:rPr lang="ru-RU" sz="1200" dirty="0"/>
              <a:t>активное противодействие антипатриотизму, манипулированию информацией, пропаганде образцов массовой культуры, основанных на культе насилия, искажению и фальсификации истории Отечества;</a:t>
            </a:r>
          </a:p>
          <a:p>
            <a:pPr marL="214598" indent="-214598" algn="just">
              <a:buFont typeface="Arial" panose="020B0604020202020204" pitchFamily="34" charset="0"/>
              <a:buChar char="•"/>
            </a:pPr>
            <a:r>
              <a:rPr lang="ru-RU" sz="1200" dirty="0"/>
              <a:t>формирование расовой, национальной, религиозной терпимости, развитие дружеских отношений между народами;</a:t>
            </a:r>
          </a:p>
          <a:p>
            <a:pPr marL="214598" indent="-214598" algn="just">
              <a:buFont typeface="Arial" panose="020B0604020202020204" pitchFamily="34" charset="0"/>
              <a:buChar char="•"/>
            </a:pPr>
            <a:r>
              <a:rPr lang="ru-RU" sz="1200" dirty="0"/>
              <a:t>привитие гражданам чувства гордости, глубокого уважения и почитания символов государства — Герба, Флага, Гимна Российской Федерации, другой российской символики и исторических святынь </a:t>
            </a:r>
            <a:r>
              <a:rPr lang="ru-RU" sz="1200" dirty="0" smtClean="0"/>
              <a:t>Отечества</a:t>
            </a:r>
            <a:endParaRPr lang="ru-RU" sz="1200" dirty="0"/>
          </a:p>
        </p:txBody>
      </p:sp>
      <p:pic>
        <p:nvPicPr>
          <p:cNvPr id="14" name="Picture 2" descr="https://pix-feed.com/wp-content/uploads/2018/01/31-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49" r="36802" b="22761"/>
          <a:stretch/>
        </p:blipFill>
        <p:spPr bwMode="auto">
          <a:xfrm>
            <a:off x="6948264" y="964394"/>
            <a:ext cx="2019381" cy="384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Единый Центр подготовки граждан к военной службе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200" b="1" i="1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ru-RU" sz="1200" b="1" i="1" dirty="0" err="1" smtClean="0">
                <a:solidFill>
                  <a:schemeClr val="bg2">
                    <a:lumMod val="75000"/>
                  </a:schemeClr>
                </a:solidFill>
              </a:rPr>
              <a:t>функционально-деятельностный</a:t>
            </a:r>
            <a:r>
              <a:rPr lang="ru-RU" sz="1200" b="1" i="1" dirty="0" smtClean="0">
                <a:solidFill>
                  <a:schemeClr val="bg2">
                    <a:lumMod val="75000"/>
                  </a:schemeClr>
                </a:solidFill>
              </a:rPr>
              <a:t> и структурно-правовые аспекты)</a:t>
            </a:r>
            <a:endParaRPr lang="ru-RU" sz="1200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6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8" name="Freeform 3"/>
          <p:cNvSpPr>
            <a:spLocks/>
          </p:cNvSpPr>
          <p:nvPr/>
        </p:nvSpPr>
        <p:spPr bwMode="gray">
          <a:xfrm>
            <a:off x="838200" y="1482502"/>
            <a:ext cx="7505700" cy="1953344"/>
          </a:xfrm>
          <a:custGeom>
            <a:avLst/>
            <a:gdLst/>
            <a:ahLst/>
            <a:cxnLst>
              <a:cxn ang="0">
                <a:pos x="1422" y="3"/>
              </a:cxn>
              <a:cxn ang="0">
                <a:pos x="192" y="705"/>
              </a:cxn>
              <a:cxn ang="0">
                <a:pos x="1096" y="1292"/>
              </a:cxn>
              <a:cxn ang="0">
                <a:pos x="2388" y="1428"/>
              </a:cxn>
              <a:cxn ang="0">
                <a:pos x="3672" y="1275"/>
              </a:cxn>
              <a:cxn ang="0">
                <a:pos x="4524" y="705"/>
              </a:cxn>
              <a:cxn ang="0">
                <a:pos x="3294" y="27"/>
              </a:cxn>
              <a:cxn ang="0">
                <a:pos x="4704" y="717"/>
              </a:cxn>
              <a:cxn ang="0">
                <a:pos x="3798" y="1488"/>
              </a:cxn>
              <a:cxn ang="0">
                <a:pos x="2412" y="1683"/>
              </a:cxn>
              <a:cxn ang="0">
                <a:pos x="972" y="1506"/>
              </a:cxn>
              <a:cxn ang="0">
                <a:pos x="24" y="723"/>
              </a:cxn>
              <a:cxn ang="0">
                <a:pos x="1422" y="3"/>
              </a:cxn>
            </a:cxnLst>
            <a:rect l="0" t="0" r="r" b="b"/>
            <a:pathLst>
              <a:path w="4728" h="1686">
                <a:moveTo>
                  <a:pt x="1422" y="3"/>
                </a:moveTo>
                <a:cubicBezTo>
                  <a:pt x="1450" y="0"/>
                  <a:pt x="252" y="159"/>
                  <a:pt x="192" y="705"/>
                </a:cubicBezTo>
                <a:cubicBezTo>
                  <a:pt x="222" y="1041"/>
                  <a:pt x="828" y="1203"/>
                  <a:pt x="1096" y="1292"/>
                </a:cubicBezTo>
                <a:cubicBezTo>
                  <a:pt x="1364" y="1381"/>
                  <a:pt x="1955" y="1428"/>
                  <a:pt x="2388" y="1428"/>
                </a:cubicBezTo>
                <a:cubicBezTo>
                  <a:pt x="2821" y="1428"/>
                  <a:pt x="3307" y="1379"/>
                  <a:pt x="3672" y="1275"/>
                </a:cubicBezTo>
                <a:cubicBezTo>
                  <a:pt x="4037" y="1171"/>
                  <a:pt x="4506" y="987"/>
                  <a:pt x="4524" y="705"/>
                </a:cubicBezTo>
                <a:cubicBezTo>
                  <a:pt x="4518" y="207"/>
                  <a:pt x="3269" y="50"/>
                  <a:pt x="3294" y="27"/>
                </a:cubicBezTo>
                <a:cubicBezTo>
                  <a:pt x="3324" y="29"/>
                  <a:pt x="4674" y="201"/>
                  <a:pt x="4704" y="717"/>
                </a:cubicBezTo>
                <a:cubicBezTo>
                  <a:pt x="4728" y="1077"/>
                  <a:pt x="4236" y="1365"/>
                  <a:pt x="3798" y="1488"/>
                </a:cubicBezTo>
                <a:cubicBezTo>
                  <a:pt x="3360" y="1611"/>
                  <a:pt x="2883" y="1680"/>
                  <a:pt x="2412" y="1683"/>
                </a:cubicBezTo>
                <a:cubicBezTo>
                  <a:pt x="1941" y="1686"/>
                  <a:pt x="1374" y="1644"/>
                  <a:pt x="972" y="1506"/>
                </a:cubicBezTo>
                <a:cubicBezTo>
                  <a:pt x="570" y="1368"/>
                  <a:pt x="0" y="1173"/>
                  <a:pt x="24" y="723"/>
                </a:cubicBezTo>
                <a:cubicBezTo>
                  <a:pt x="42" y="117"/>
                  <a:pt x="1394" y="6"/>
                  <a:pt x="1422" y="3"/>
                </a:cubicBezTo>
                <a:close/>
              </a:path>
            </a:pathLst>
          </a:custGeom>
          <a:gradFill rotWithShape="1">
            <a:gsLst>
              <a:gs pos="0">
                <a:srgbClr val="1F497D"/>
              </a:gs>
              <a:gs pos="100000">
                <a:srgbClr val="1F497D">
                  <a:gamma/>
                  <a:tint val="19216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  <a:scene3d>
            <a:camera prst="legacyObliqueBottom">
              <a:rot lat="21299999" lon="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1F497D"/>
            </a:extrusionClr>
          </a:sp3d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9" name="Group 4"/>
          <p:cNvGrpSpPr>
            <a:grpSpLocks/>
          </p:cNvGrpSpPr>
          <p:nvPr/>
        </p:nvGrpSpPr>
        <p:grpSpPr bwMode="auto">
          <a:xfrm>
            <a:off x="2362200" y="1193577"/>
            <a:ext cx="4343400" cy="965200"/>
            <a:chOff x="1383" y="1452"/>
            <a:chExt cx="2826" cy="596"/>
          </a:xfrm>
        </p:grpSpPr>
        <p:sp>
          <p:nvSpPr>
            <p:cNvPr id="60" name="Oval 5"/>
            <p:cNvSpPr>
              <a:spLocks noChangeArrowheads="1"/>
            </p:cNvSpPr>
            <p:nvPr/>
          </p:nvSpPr>
          <p:spPr bwMode="ltGray">
            <a:xfrm>
              <a:off x="1383" y="1464"/>
              <a:ext cx="2824" cy="584"/>
            </a:xfrm>
            <a:prstGeom prst="ellipse">
              <a:avLst/>
            </a:prstGeom>
            <a:gradFill rotWithShape="1">
              <a:gsLst>
                <a:gs pos="0">
                  <a:srgbClr val="006699">
                    <a:gamma/>
                    <a:shade val="55686"/>
                    <a:invGamma/>
                  </a:srgbClr>
                </a:gs>
                <a:gs pos="50000">
                  <a:srgbClr val="006699"/>
                </a:gs>
                <a:gs pos="100000">
                  <a:srgbClr val="006699">
                    <a:gamma/>
                    <a:shade val="55686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ltGray">
            <a:xfrm>
              <a:off x="1383" y="1455"/>
              <a:ext cx="2826" cy="552"/>
            </a:xfrm>
            <a:prstGeom prst="ellipse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tint val="3372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val 7"/>
            <p:cNvSpPr>
              <a:spLocks noChangeArrowheads="1"/>
            </p:cNvSpPr>
            <p:nvPr/>
          </p:nvSpPr>
          <p:spPr bwMode="ltGray">
            <a:xfrm>
              <a:off x="1385" y="1452"/>
              <a:ext cx="2808" cy="544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gamma/>
                    <a:shade val="0"/>
                    <a:invGamma/>
                    <a:alpha val="27000"/>
                  </a:sysClr>
                </a:gs>
                <a:gs pos="50000">
                  <a:sysClr val="window" lastClr="FFFFFF">
                    <a:alpha val="5000"/>
                  </a:sysClr>
                </a:gs>
                <a:gs pos="100000">
                  <a:sysClr val="window" lastClr="FFFFFF">
                    <a:gamma/>
                    <a:shade val="0"/>
                    <a:invGamma/>
                    <a:alpha val="27000"/>
                  </a:sys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AutoShape 9"/>
          <p:cNvSpPr>
            <a:spLocks noChangeArrowheads="1"/>
          </p:cNvSpPr>
          <p:nvPr/>
        </p:nvSpPr>
        <p:spPr bwMode="ltGray">
          <a:xfrm>
            <a:off x="2688084" y="1347614"/>
            <a:ext cx="1739900" cy="598487"/>
          </a:xfrm>
          <a:prstGeom prst="cube">
            <a:avLst>
              <a:gd name="adj" fmla="val 6513"/>
            </a:avLst>
          </a:prstGeom>
          <a:gradFill rotWithShape="1">
            <a:gsLst>
              <a:gs pos="0">
                <a:srgbClr val="C0504D">
                  <a:gamma/>
                  <a:shade val="76078"/>
                  <a:invGamma/>
                </a:srgbClr>
              </a:gs>
              <a:gs pos="100000">
                <a:srgbClr val="C0504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AutoShape 11"/>
          <p:cNvSpPr>
            <a:spLocks noChangeArrowheads="1"/>
          </p:cNvSpPr>
          <p:nvPr/>
        </p:nvSpPr>
        <p:spPr bwMode="ltGray">
          <a:xfrm>
            <a:off x="3733354" y="843359"/>
            <a:ext cx="1774750" cy="576263"/>
          </a:xfrm>
          <a:prstGeom prst="cube">
            <a:avLst>
              <a:gd name="adj" fmla="val 7148"/>
            </a:avLst>
          </a:prstGeom>
          <a:gradFill rotWithShape="1">
            <a:gsLst>
              <a:gs pos="0">
                <a:srgbClr val="0000FF">
                  <a:gamma/>
                  <a:shade val="8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ltGray">
          <a:xfrm>
            <a:off x="4710113" y="1325190"/>
            <a:ext cx="1689100" cy="598488"/>
          </a:xfrm>
          <a:prstGeom prst="cube">
            <a:avLst>
              <a:gd name="adj" fmla="val 7786"/>
            </a:avLst>
          </a:prstGeom>
          <a:gradFill rotWithShape="1">
            <a:gsLst>
              <a:gs pos="0">
                <a:srgbClr val="4F81BD">
                  <a:gamma/>
                  <a:shade val="86275"/>
                  <a:invGamma/>
                </a:srgbClr>
              </a:gs>
              <a:gs pos="100000">
                <a:srgbClr val="4F81B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Rectangle 14"/>
          <p:cNvSpPr>
            <a:spLocks noChangeArrowheads="1"/>
          </p:cNvSpPr>
          <p:nvPr/>
        </p:nvSpPr>
        <p:spPr bwMode="black">
          <a:xfrm>
            <a:off x="2857054" y="1347614"/>
            <a:ext cx="135490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Arial" charset="0"/>
              </a:rPr>
              <a:t>Центр «Авангард»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70" name="Rectangle 15"/>
          <p:cNvSpPr>
            <a:spLocks noChangeArrowheads="1"/>
          </p:cNvSpPr>
          <p:nvPr/>
        </p:nvSpPr>
        <p:spPr bwMode="black">
          <a:xfrm>
            <a:off x="4716016" y="1338903"/>
            <a:ext cx="158417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Arial" charset="0"/>
              </a:rPr>
              <a:t>Дом «ЮНАРМИЯ»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black">
          <a:xfrm>
            <a:off x="3935413" y="843558"/>
            <a:ext cx="127317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Arial" charset="0"/>
              </a:rPr>
              <a:t>РО ДОСААФ России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72" name="Rectangle 19"/>
          <p:cNvSpPr>
            <a:spLocks noChangeArrowheads="1"/>
          </p:cNvSpPr>
          <p:nvPr/>
        </p:nvSpPr>
        <p:spPr bwMode="auto">
          <a:xfrm>
            <a:off x="1619672" y="2139702"/>
            <a:ext cx="590465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Это 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практико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 - ориентированный учебно-воспитательный   комплекс, обеспечивающий формирование специализированных военно-прикладных компетенций, интереса к военному делу и мотивацию молодёжи к защите Отечества и к участию в воинской деятельности</a:t>
            </a:r>
            <a:endParaRPr lang="en-US" sz="1000" b="1" dirty="0">
              <a:solidFill>
                <a:schemeClr val="bg2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4014232"/>
            <a:ext cx="8496944" cy="861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563" algn="just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</a:rPr>
              <a:t>Единый центр – это структурное подразделение, размещенное на территории и базе РО ДОСААФ России, наделённое необходимыми  полномочиями, делегированными субъектом, финансируемое из регионального бюджета в соответствии с соглашением (договором), планирующее и осуществляющее деятельность в интересах региона и консолидирующее решаемые задачи ДОСААФ России, ВВПОД «ЮНАРМИЯ», УЦ «Авангард» и других организаций и учреждений по подготовке граждан к военной службе  и военно-патриотическому  воспитанию молодежи с учетом местных особенностей.</a:t>
            </a:r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3" name="Group 20"/>
          <p:cNvGrpSpPr>
            <a:grpSpLocks/>
          </p:cNvGrpSpPr>
          <p:nvPr/>
        </p:nvGrpSpPr>
        <p:grpSpPr bwMode="auto">
          <a:xfrm>
            <a:off x="3203849" y="2715766"/>
            <a:ext cx="2767084" cy="1224136"/>
            <a:chOff x="2457" y="2000"/>
            <a:chExt cx="901" cy="888"/>
          </a:xfrm>
        </p:grpSpPr>
        <p:pic>
          <p:nvPicPr>
            <p:cNvPr id="74" name="Picture 21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75" name="Oval 22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23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7" name="Group 24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78" name="Group 2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84" name="AutoShape 26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AutoShape 27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AutoShape 28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AutoShape 29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9" name="Group 3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80" name="AutoShape 31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AutoShape 32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AutoShape 33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AutoShape 34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88" name="Text Box 35"/>
          <p:cNvSpPr txBox="1">
            <a:spLocks noChangeArrowheads="1"/>
          </p:cNvSpPr>
          <p:nvPr/>
        </p:nvSpPr>
        <p:spPr bwMode="gray">
          <a:xfrm>
            <a:off x="3059832" y="2931790"/>
            <a:ext cx="289725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/>
            <a:r>
              <a:rPr lang="ru-RU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cs typeface="Arial" charset="0"/>
              </a:rPr>
              <a:t>Единый центр</a:t>
            </a:r>
          </a:p>
          <a:p>
            <a:pPr algn="ctr" eaLnBrk="0" hangingPunct="0"/>
            <a:r>
              <a:rPr lang="ru-RU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cs typeface="Arial" charset="0"/>
              </a:rPr>
              <a:t>подготовки граждан к военной службе </a:t>
            </a:r>
          </a:p>
          <a:p>
            <a:pPr algn="ctr" eaLnBrk="0" hangingPunct="0"/>
            <a:r>
              <a:rPr lang="ru-RU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cs typeface="Arial" charset="0"/>
              </a:rPr>
              <a:t>и военно-патриотического воспитания</a:t>
            </a:r>
          </a:p>
          <a:p>
            <a:pPr algn="ctr" eaLnBrk="0" hangingPunct="0"/>
            <a:r>
              <a:rPr lang="ru-RU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cs typeface="Arial" charset="0"/>
              </a:rPr>
              <a:t>молодежи</a:t>
            </a:r>
            <a:endParaRPr lang="en-US" sz="1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Основные  требования к созданию и функционированию центров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подготовки граждан к военной службе и военно-патриотического воспитания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7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323529" y="2715766"/>
            <a:ext cx="2376000" cy="1044000"/>
          </a:xfrm>
          <a:prstGeom prst="roundRect">
            <a:avLst>
              <a:gd name="adj" fmla="val 12699"/>
            </a:avLst>
          </a:prstGeom>
          <a:ln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Активно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Взаимодействуют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с региональными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органами власти</a:t>
            </a:r>
            <a:endParaRPr lang="ru-RU" sz="1400" b="1" dirty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gray">
          <a:xfrm>
            <a:off x="3707904" y="1803469"/>
            <a:ext cx="1944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ЦЕНТРЫ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ДОСААФ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РОССИИ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gray">
          <a:xfrm>
            <a:off x="323529" y="1131590"/>
            <a:ext cx="2376000" cy="1044000"/>
          </a:xfrm>
          <a:prstGeom prst="roundRect">
            <a:avLst>
              <a:gd name="adj" fmla="val 12699"/>
            </a:avLst>
          </a:prstGeom>
          <a:ln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13500000" algn="ctr" rotWithShape="0">
                    <a:schemeClr val="fol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Создаются на базе лучших 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учебных учреждений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 ДОСААФ </a:t>
            </a:r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России</a:t>
            </a:r>
            <a:endParaRPr lang="ru-RU" sz="1400" b="1" dirty="0"/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gray">
          <a:xfrm>
            <a:off x="6372464" y="2715766"/>
            <a:ext cx="2376000" cy="1044000"/>
          </a:xfrm>
          <a:prstGeom prst="roundRect">
            <a:avLst>
              <a:gd name="adj" fmla="val 12699"/>
            </a:avLst>
          </a:prstGeom>
          <a:ln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135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Являются рентабельными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и приносят своей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деятельностью доход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оборонной организации</a:t>
            </a:r>
            <a:endParaRPr lang="ru-RU" sz="1400" b="1" dirty="0"/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gray">
          <a:xfrm>
            <a:off x="6372464" y="1148736"/>
            <a:ext cx="2376000" cy="1044000"/>
          </a:xfrm>
          <a:prstGeom prst="roundRect">
            <a:avLst>
              <a:gd name="adj" fmla="val 12699"/>
            </a:avLst>
          </a:prstGeom>
          <a:ln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135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Эффективно осуществляют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 деятельность по подготовке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молодежи в защите Отечества</a:t>
            </a:r>
            <a:endParaRPr lang="ru-RU" sz="1400" b="1" dirty="0"/>
          </a:p>
        </p:txBody>
      </p: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3203848" y="1103619"/>
            <a:ext cx="2897348" cy="2764275"/>
            <a:chOff x="1958" y="1488"/>
            <a:chExt cx="1786" cy="1739"/>
          </a:xfrm>
        </p:grpSpPr>
        <p:sp>
          <p:nvSpPr>
            <p:cNvPr id="38" name="AutoShape 21"/>
            <p:cNvSpPr>
              <a:spLocks noChangeArrowheads="1"/>
            </p:cNvSpPr>
            <p:nvPr/>
          </p:nvSpPr>
          <p:spPr bwMode="gray">
            <a:xfrm rot="6774404">
              <a:off x="1994" y="1551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xmlns="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39" name="AutoShape 22"/>
            <p:cNvSpPr>
              <a:spLocks noChangeArrowheads="1"/>
            </p:cNvSpPr>
            <p:nvPr/>
          </p:nvSpPr>
          <p:spPr bwMode="gray">
            <a:xfrm rot="12174404">
              <a:off x="1958" y="1545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xmlns="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40" name="AutoShape 2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xmlns="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41" name="AutoShape 24"/>
            <p:cNvSpPr>
              <a:spLocks noChangeArrowheads="1"/>
            </p:cNvSpPr>
            <p:nvPr/>
          </p:nvSpPr>
          <p:spPr bwMode="gray">
            <a:xfrm rot="13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1240B29-F687-4F45-9708-019B960494DF}">
                <a14:hiddenLine xmlns:a14="http://schemas.microsoft.com/office/drawing/2010/main" xmlns="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</p:grpSp>
      <p:sp>
        <p:nvSpPr>
          <p:cNvPr id="42" name="Номер слайда 19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1C642-DDB0-42E4-95C2-B5A4B7451B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520" y="4011910"/>
            <a:ext cx="864096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58775" algn="just"/>
            <a:r>
              <a:rPr lang="ru-RU" sz="1400" b="1" dirty="0" smtClean="0">
                <a:latin typeface="Arial Narrow" pitchFamily="34" charset="0"/>
              </a:rPr>
              <a:t>Итогом работы должно стать</a:t>
            </a:r>
            <a:r>
              <a:rPr lang="ru-RU" sz="1400" dirty="0" smtClean="0">
                <a:latin typeface="Arial Narrow" pitchFamily="34" charset="0"/>
              </a:rPr>
              <a:t> создание центров, способных не только повысить уровень военно-технической (специальной) и спортивно-технической подготовки, но и создать условия для централизованного военно-патриотического воспитания, осуществляемого в неразрывной связи с обучением военных специалистов, спортсменов, представителей рабочих профессий</a:t>
            </a:r>
            <a:endParaRPr lang="ru-RU" sz="14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08038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Системный подход к осуществлению воспитательной деятельности </a:t>
            </a:r>
          </a:p>
          <a:p>
            <a:pPr marL="808038"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ru-RU" sz="1400" b="1" i="1" dirty="0" smtClean="0">
                <a:solidFill>
                  <a:schemeClr val="bg2">
                    <a:lumMod val="75000"/>
                  </a:schemeClr>
                </a:solidFill>
              </a:rPr>
              <a:t>в широком смысле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ru-R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8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3849891"/>
            <a:ext cx="770485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400" dirty="0" smtClean="0">
                <a:solidFill>
                  <a:srgbClr val="002060"/>
                </a:solidFill>
              </a:rPr>
              <a:t>Системный подход </a:t>
            </a:r>
            <a:r>
              <a:rPr lang="ru-RU" sz="1400" b="1" i="1" dirty="0" smtClean="0">
                <a:solidFill>
                  <a:srgbClr val="002060"/>
                </a:solidFill>
              </a:rPr>
              <a:t>призван</a:t>
            </a:r>
            <a:r>
              <a:rPr lang="ru-RU" sz="1400" dirty="0" smtClean="0">
                <a:solidFill>
                  <a:srgbClr val="002060"/>
                </a:solidFill>
              </a:rPr>
              <a:t> выработать оптимальные решения, обеспечить их осуществление, координацию усилий различных органов и организаций в процессе выполнения целенаправленной, сложной, многосторонней деятельности, во взаимосвязанном и последовательном виде по достижению конечного результата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987574"/>
            <a:ext cx="770485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200" dirty="0" smtClean="0">
                <a:solidFill>
                  <a:srgbClr val="002060"/>
                </a:solidFill>
              </a:rPr>
              <a:t>Определение основ этой деятельности, ее потенциала, противоречий и прогнозирование тенденций развития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2450265"/>
            <a:ext cx="7704856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200" dirty="0" smtClean="0">
                <a:solidFill>
                  <a:srgbClr val="002060"/>
                </a:solidFill>
              </a:rPr>
              <a:t>Организацию и использование различных направлений, форм, методов, средств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1536693"/>
            <a:ext cx="7704856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200" dirty="0" smtClean="0">
                <a:solidFill>
                  <a:srgbClr val="002060"/>
                </a:solidFill>
              </a:rPr>
              <a:t>Определение и постановку текущих и перспективных задач воспитательной деятельности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901146"/>
            <a:ext cx="770485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200" dirty="0" smtClean="0">
                <a:solidFill>
                  <a:srgbClr val="002060"/>
                </a:solidFill>
              </a:rPr>
              <a:t>Научно-обоснованное планирование воспитательной работы; подбор, обучение, расстановку кадров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3363838"/>
            <a:ext cx="7704856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200" dirty="0" smtClean="0">
                <a:solidFill>
                  <a:srgbClr val="002060"/>
                </a:solidFill>
              </a:rPr>
              <a:t>Систематический контроль, анализ   состояния и достигнутых результатов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2814718"/>
            <a:ext cx="770485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 algn="just"/>
            <a:r>
              <a:rPr lang="ru-RU" sz="1200" dirty="0" smtClean="0">
                <a:solidFill>
                  <a:srgbClr val="002060"/>
                </a:solidFill>
              </a:rPr>
              <a:t>Обеспечение субъектов подготовки и ВПВ эффективными  методиками  и технологиями работы с учетом основных категорий молодежи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invGray">
          <a:xfrm rot="19882278">
            <a:off x="5528800" y="1952156"/>
            <a:ext cx="793750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031240" y="1347614"/>
            <a:ext cx="2910309" cy="2762424"/>
            <a:chOff x="2238" y="1769"/>
            <a:chExt cx="1361" cy="1361"/>
          </a:xfrm>
        </p:grpSpPr>
        <p:sp>
          <p:nvSpPr>
            <p:cNvPr id="10" name="Oval 11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93D4E9"/>
                </a:gs>
                <a:gs pos="50000">
                  <a:srgbClr val="0099CC"/>
                </a:gs>
                <a:gs pos="100000">
                  <a:srgbClr val="93D4E9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536E"/>
                </a:gs>
                <a:gs pos="50000">
                  <a:srgbClr val="0099CC"/>
                </a:gs>
                <a:gs pos="100000">
                  <a:srgbClr val="00536E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6182"/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7" name="Oval 1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8" name="Oval 18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9" name="Oval 19"/>
              <p:cNvSpPr>
                <a:spLocks noChangeArrowheads="1"/>
              </p:cNvSpPr>
              <p:nvPr/>
            </p:nvSpPr>
            <p:spPr bwMode="gray">
              <a:xfrm>
                <a:off x="4284" y="1770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" name="Text Box 20"/>
            <p:cNvSpPr txBox="1">
              <a:spLocks noChangeArrowheads="1"/>
            </p:cNvSpPr>
            <p:nvPr/>
          </p:nvSpPr>
          <p:spPr bwMode="gray">
            <a:xfrm>
              <a:off x="2474" y="2131"/>
              <a:ext cx="912" cy="6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Системный </a:t>
              </a:r>
              <a:endPara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подход по организации </a:t>
              </a:r>
              <a:endPara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 проведению подготовки </a:t>
              </a:r>
              <a:endPara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граждан</a:t>
              </a:r>
              <a:r>
                <a:rPr lang="en-US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к военной службе </a:t>
              </a:r>
              <a:endPara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 военно-патриотического </a:t>
              </a:r>
              <a:endPara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воспитания</a:t>
              </a:r>
            </a:p>
            <a:p>
              <a:pPr algn="ctr" eaLnBrk="0" hangingPunct="0"/>
              <a:r>
                <a:rPr lang="ru-RU" sz="1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endPara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1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ВКЛЮЧАЕТ</a:t>
              </a:r>
              <a:endParaRPr lang="en-US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1520" y="1066840"/>
            <a:ext cx="316835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9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Уяснение и оценку исходных данных,</a:t>
            </a: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изучение руководящих документов, задач, поставленных руководителем, заместителями и начальниками, анализ состояния подготовки и ВПВ, условий и возможностей организации этой деятельности</a:t>
            </a:r>
            <a:endParaRPr lang="ru-RU" sz="9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8144" y="771550"/>
            <a:ext cx="3168352" cy="10618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Определение замысла, подхода и принятие решения на организацию и проведение подготовки                  и ВПВ  (какими силами, средствами, способами, формами, технологиями, в какой последовательности в какие сроки должны быть выполнены конкретные мероприятия, их всестороннего, в том числе методического обеспечения</a:t>
            </a:r>
            <a:endParaRPr lang="ru-RU" sz="9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invGray">
          <a:xfrm rot="12585873">
            <a:off x="2575133" y="1957626"/>
            <a:ext cx="793750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3363838"/>
            <a:ext cx="2736304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Планирование мероприятий                                    в соответствующих документах, их согласование и утверждение</a:t>
            </a:r>
            <a:endParaRPr lang="ru-RU" sz="9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3248" y="4512191"/>
            <a:ext cx="2808312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Подведение  в установленные сроки итогов проделанной работы, постановка задач на устранение недостатков</a:t>
            </a:r>
            <a:endParaRPr lang="ru-RU" sz="9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0152" y="3363838"/>
            <a:ext cx="2952328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Всесторонний контроль и помощь                                 в организации и проведении мероприятий подготовки и ВПВ</a:t>
            </a:r>
            <a:endParaRPr lang="ru-RU" sz="9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invGray">
          <a:xfrm rot="9027636">
            <a:off x="2690837" y="2964664"/>
            <a:ext cx="793750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invGray">
          <a:xfrm rot="12572364" flipH="1">
            <a:off x="5427141" y="2964664"/>
            <a:ext cx="793750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invGray">
          <a:xfrm rot="16200000" flipH="1">
            <a:off x="4130996" y="3972777"/>
            <a:ext cx="793750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0" y="195486"/>
            <a:ext cx="8892480" cy="504056"/>
          </a:xfrm>
          <a:custGeom>
            <a:avLst/>
            <a:gdLst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892480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  <a:gd name="connsiteX0" fmla="*/ 0 w 8892480"/>
              <a:gd name="connsiteY0" fmla="*/ 0 h 504056"/>
              <a:gd name="connsiteX1" fmla="*/ 8892480 w 8892480"/>
              <a:gd name="connsiteY1" fmla="*/ 0 h 504056"/>
              <a:gd name="connsiteX2" fmla="*/ 8676456 w 8892480"/>
              <a:gd name="connsiteY2" fmla="*/ 504056 h 504056"/>
              <a:gd name="connsiteX3" fmla="*/ 0 w 8892480"/>
              <a:gd name="connsiteY3" fmla="*/ 504056 h 504056"/>
              <a:gd name="connsiteX4" fmla="*/ 0 w 8892480"/>
              <a:gd name="connsiteY4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480" h="504056">
                <a:moveTo>
                  <a:pt x="0" y="0"/>
                </a:moveTo>
                <a:lnTo>
                  <a:pt x="8892480" y="0"/>
                </a:lnTo>
                <a:lnTo>
                  <a:pt x="8676456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Системный подход по организации и проведению подготовки граждан </a:t>
            </a:r>
            <a:endParaRPr lang="en-US" sz="1400" b="1" dirty="0" smtClean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 военной службе и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военно-патриотического воспитания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5" descr="C:\Documents and Settings\TEMP.U-GURLS-315-1.003\Рабочий стол\ДОСААФ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3" b="4368"/>
          <a:stretch/>
        </p:blipFill>
        <p:spPr bwMode="auto">
          <a:xfrm>
            <a:off x="0" y="72008"/>
            <a:ext cx="886029" cy="7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9</a:t>
            </a:fld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ОСААФ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ДОСААФ 2</Template>
  <TotalTime>1997</TotalTime>
  <Words>2777</Words>
  <Application>Microsoft Office PowerPoint</Application>
  <PresentationFormat>Экран (16:9)</PresentationFormat>
  <Paragraphs>357</Paragraphs>
  <Slides>32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ДОСААФ 2</vt:lpstr>
      <vt:lpstr>Анализ подготовки и проведения военно-спортивной игры как формы военно-патриотического воспитания: организационно-методические основы и рекомендации  (на примере ВСИ «Победа» и «Зарница Поволжья»)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Системный подход в деятельности ЕЦ по подготовке граждан к защите Отечества и военной службе  и ВПВ в субъекте РФ с использованием конкретных форм (учебные сборы, ОСОЛ, «Арми», военно-патриотический слёт, фестиваль, ВСИ) на примере организации ВСИ «Зарница Поволжья» Приволжского ФО</dc:title>
  <dc:creator>Алехина Наталья Анатольевна</dc:creator>
  <cp:lastModifiedBy>n.alekhina</cp:lastModifiedBy>
  <cp:revision>80</cp:revision>
  <dcterms:created xsi:type="dcterms:W3CDTF">2022-10-18T12:56:29Z</dcterms:created>
  <dcterms:modified xsi:type="dcterms:W3CDTF">2022-12-05T13:19:23Z</dcterms:modified>
</cp:coreProperties>
</file>